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6.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2" r:id="rId9"/>
    <p:sldMasterId id="2147483892" r:id="rId10"/>
  </p:sldMasterIdLst>
  <p:notesMasterIdLst>
    <p:notesMasterId r:id="rId29"/>
  </p:notesMasterIdLst>
  <p:sldIdLst>
    <p:sldId id="642" r:id="rId11"/>
    <p:sldId id="643" r:id="rId12"/>
    <p:sldId id="644" r:id="rId13"/>
    <p:sldId id="645" r:id="rId14"/>
    <p:sldId id="646" r:id="rId15"/>
    <p:sldId id="256" r:id="rId16"/>
    <p:sldId id="556" r:id="rId17"/>
    <p:sldId id="647" r:id="rId18"/>
    <p:sldId id="636" r:id="rId19"/>
    <p:sldId id="635" r:id="rId20"/>
    <p:sldId id="637" r:id="rId21"/>
    <p:sldId id="640" r:id="rId22"/>
    <p:sldId id="638" r:id="rId23"/>
    <p:sldId id="639" r:id="rId24"/>
    <p:sldId id="641" r:id="rId25"/>
    <p:sldId id="624" r:id="rId26"/>
    <p:sldId id="634" r:id="rId27"/>
    <p:sldId id="604" r:id="rId28"/>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642"/>
            <p14:sldId id="643"/>
            <p14:sldId id="644"/>
            <p14:sldId id="645"/>
            <p14:sldId id="646"/>
            <p14:sldId id="256"/>
            <p14:sldId id="556"/>
            <p14:sldId id="647"/>
          </p14:sldIdLst>
        </p14:section>
        <p14:section name="Presentation" id="{6ECFEE84-0763-4195-A954-1A6BD7FD1EFF}">
          <p14:sldIdLst>
            <p14:sldId id="636"/>
            <p14:sldId id="635"/>
            <p14:sldId id="637"/>
            <p14:sldId id="640"/>
            <p14:sldId id="638"/>
            <p14:sldId id="639"/>
            <p14:sldId id="641"/>
            <p14:sldId id="624"/>
            <p14:sldId id="634"/>
          </p14:sldIdLst>
        </p14:section>
        <p14:section name="Exit" id="{26D33BE0-B19C-465D-8801-1598009CC099}">
          <p14:sldIdLst>
            <p14:sldId id="60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000000"/>
    <a:srgbClr val="19396C"/>
    <a:srgbClr val="262B2E"/>
    <a:srgbClr val="081C23"/>
    <a:srgbClr val="F15A29"/>
    <a:srgbClr val="92D050"/>
    <a:srgbClr val="AC75D5"/>
    <a:srgbClr val="7F498F"/>
    <a:srgbClr val="D5B8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06" autoAdjust="0"/>
    <p:restoredTop sz="68559" autoAdjust="0"/>
  </p:normalViewPr>
  <p:slideViewPr>
    <p:cSldViewPr snapToGrid="0">
      <p:cViewPr varScale="1">
        <p:scale>
          <a:sx n="89" d="100"/>
          <a:sy n="89" d="100"/>
        </p:scale>
        <p:origin x="1314" y="90"/>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commentAuthors" Target="commentAuthors.xml"/><Relationship Id="rId35" Type="http://schemas.microsoft.com/office/2015/10/relationships/revisionInfo" Target="revisionInfo.xml"/></Relationships>
</file>

<file path=ppt/media/hdphoto1.wdp>
</file>

<file path=ppt/media/image1.png>
</file>

<file path=ppt/media/image10.jpg>
</file>

<file path=ppt/media/image11.png>
</file>

<file path=ppt/media/image12.pn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jpeg>
</file>

<file path=ppt/media/image34.png>
</file>

<file path=ppt/media/image35.jpg>
</file>

<file path=ppt/media/image36.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4/19/2017</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zure.microsoft.com/en-us/regions/service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6</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18</a:t>
            </a:fld>
            <a:endParaRPr lang="en-US"/>
          </a:p>
        </p:txBody>
      </p:sp>
    </p:spTree>
    <p:extLst>
      <p:ext uri="{BB962C8B-B14F-4D97-AF65-F5344CB8AC3E}">
        <p14:creationId xmlns:p14="http://schemas.microsoft.com/office/powerpoint/2010/main" val="88978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we think of when we hear the word “Datacenter”</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1060848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kern="1200" dirty="0">
                <a:solidFill>
                  <a:schemeClr val="tx1"/>
                </a:solidFill>
                <a:effectLst/>
                <a:latin typeface="+mn-lt"/>
                <a:ea typeface="+mn-ea"/>
                <a:cs typeface="+mn-cs"/>
              </a:rPr>
              <a:t>At the core of Azure is its global infrastructure that spans 38 regions worldwide. We have the largest footprint of any cloud provider. </a:t>
            </a:r>
          </a:p>
          <a:p>
            <a:pPr lvl="0"/>
            <a:endParaRPr lang="en-US" sz="1400" dirty="0"/>
          </a:p>
          <a:p>
            <a:r>
              <a:rPr lang="en-US" sz="1400" dirty="0"/>
              <a:t>https://azure.microsoft.com/en-us/regions/</a:t>
            </a:r>
          </a:p>
          <a:p>
            <a:endParaRPr lang="en-US" sz="1400" dirty="0"/>
          </a:p>
          <a:p>
            <a:r>
              <a:rPr lang="en-US" sz="1200" u="sng" kern="1200" dirty="0">
                <a:solidFill>
                  <a:schemeClr val="tx1"/>
                </a:solidFill>
                <a:effectLst/>
                <a:latin typeface="+mn-lt"/>
                <a:ea typeface="+mn-ea"/>
                <a:cs typeface="+mn-cs"/>
                <a:hlinkClick r:id="rId3"/>
              </a:rPr>
              <a:t>https://azure.microsoft.com/en-us/regions/services/</a:t>
            </a:r>
            <a:r>
              <a:rPr lang="en-US" sz="1200" kern="1200" dirty="0">
                <a:solidFill>
                  <a:schemeClr val="tx1"/>
                </a:solidFill>
                <a:effectLst/>
                <a:latin typeface="+mn-lt"/>
                <a:ea typeface="+mn-ea"/>
                <a:cs typeface="+mn-cs"/>
              </a:rPr>
              <a:t> </a:t>
            </a:r>
            <a:endParaRPr lang="en-US" sz="1400"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40767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kids will probably hold a very different images of what a data center is. Microsoft Research is actively working on new approaches to bring resources online with more agility and proximity.</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13</a:t>
            </a:fld>
            <a:endParaRPr lang="en-US"/>
          </a:p>
        </p:txBody>
      </p:sp>
    </p:spTree>
    <p:extLst>
      <p:ext uri="{BB962C8B-B14F-4D97-AF65-F5344CB8AC3E}">
        <p14:creationId xmlns:p14="http://schemas.microsoft.com/office/powerpoint/2010/main" val="2779985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Con’t</a:t>
            </a:r>
            <a:r>
              <a:rPr lang="en-US" dirty="0"/>
              <a:t> </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14</a:t>
            </a:fld>
            <a:endParaRPr lang="en-US"/>
          </a:p>
        </p:txBody>
      </p:sp>
    </p:spTree>
    <p:extLst>
      <p:ext uri="{BB962C8B-B14F-4D97-AF65-F5344CB8AC3E}">
        <p14:creationId xmlns:p14="http://schemas.microsoft.com/office/powerpoint/2010/main" val="90884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15</a:t>
            </a:fld>
            <a:endParaRPr lang="en-US"/>
          </a:p>
        </p:txBody>
      </p:sp>
    </p:spTree>
    <p:extLst>
      <p:ext uri="{BB962C8B-B14F-4D97-AF65-F5344CB8AC3E}">
        <p14:creationId xmlns:p14="http://schemas.microsoft.com/office/powerpoint/2010/main" val="3990587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services support a multitude of scenarios from Infrastructure to platform services and extends your existing environments through various interconnectivity options. In today’s world, the level of sophistication required to innovate and compete requires us to be agile and adjust to a rapidly changing landscape. The cloud-only approach doesn’t work well for every scenario. Think about </a:t>
            </a:r>
            <a:r>
              <a:rPr lang="en-US" dirty="0" err="1"/>
              <a:t>IoT</a:t>
            </a:r>
            <a:r>
              <a:rPr lang="en-US" dirty="0"/>
              <a:t> and business critical workloads that drive delay sensitive manufacturing processes. Success comes from taking a hybrid approach and leveraging the cloud where it makes sense.</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16</a:t>
            </a:fld>
            <a:endParaRPr lang="en-US"/>
          </a:p>
        </p:txBody>
      </p:sp>
    </p:spTree>
    <p:extLst>
      <p:ext uri="{BB962C8B-B14F-4D97-AF65-F5344CB8AC3E}">
        <p14:creationId xmlns:p14="http://schemas.microsoft.com/office/powerpoint/2010/main" val="4014011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different sections, support tickets, azure market place, resource groups….</a:t>
            </a:r>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6515983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19-04-2017</a:t>
            </a:fld>
            <a:endParaRPr lang="en-IN" dirty="0"/>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dirty="0"/>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dirty="0"/>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19-04-2017</a:t>
            </a:fld>
            <a:endParaRPr lang="en-IN" dirty="0">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dirty="0">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dirty="0">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4/19/2017</a:t>
            </a:fld>
            <a:endParaRPr lang="en-US" dirty="0">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dirty="0">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dirty="0">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704212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54112"/>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5153070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70555270"/>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624002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3782899"/>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90419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920875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081580"/>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17472546"/>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5962059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7221936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021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531355"/>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1588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C3C3C"/>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solidFill>
                  <a:schemeClr val="bg1">
                    <a:lumMod val="85000"/>
                  </a:schemeClr>
                </a:solidFill>
                <a:effectLst/>
                <a:uLnTx/>
                <a:uFillTx/>
                <a:latin typeface="Segoe UI"/>
                <a:ea typeface="+mn-ea"/>
                <a:cs typeface="Segoe UI" pitchFamily="34" charset="0"/>
              </a:rPr>
              <a:t>© 2017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5" y="3266817"/>
            <a:ext cx="2376178" cy="509010"/>
          </a:xfrm>
          <a:prstGeom prst="rect">
            <a:avLst/>
          </a:prstGeom>
        </p:spPr>
      </p:pic>
    </p:spTree>
    <p:extLst>
      <p:ext uri="{BB962C8B-B14F-4D97-AF65-F5344CB8AC3E}">
        <p14:creationId xmlns:p14="http://schemas.microsoft.com/office/powerpoint/2010/main" val="3310140176"/>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1_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9502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Teal 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88103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14397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21C408F-DF0D-4580-9F48-C473147CA8AF}"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06933578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416744825"/>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1C408F-DF0D-4580-9F48-C473147CA8AF}"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72769007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21C408F-DF0D-4580-9F48-C473147CA8AF}" type="datetimeFigureOut">
              <a:rPr lang="en-US" smtClean="0"/>
              <a:t>4/19/2017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520312516"/>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1C408F-DF0D-4580-9F48-C473147CA8AF}" type="datetimeFigureOut">
              <a:rPr lang="en-US" smtClean="0"/>
              <a:t>4/19/2017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964816965"/>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21C408F-DF0D-4580-9F48-C473147CA8AF}" type="datetimeFigureOut">
              <a:rPr lang="en-US" smtClean="0"/>
              <a:t>4/19/2017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9911493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1C408F-DF0D-4580-9F48-C473147CA8AF}" type="datetimeFigureOut">
              <a:rPr lang="en-US" smtClean="0"/>
              <a:t>4/19/2017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10419090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179251938"/>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56180501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039480450"/>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410801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90056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algn="r" defTabSz="913850" eaLnBrk="0" hangingPunct="0"/>
            <a:r>
              <a:rPr lang="en-US" sz="686" dirty="0">
                <a:gradFill>
                  <a:gsLst>
                    <a:gs pos="12389">
                      <a:srgbClr val="FFFFFF"/>
                    </a:gs>
                    <a:gs pos="54000">
                      <a:srgbClr val="FFFFFF"/>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4/19/2017</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354018" y="6145571"/>
            <a:ext cx="1355629" cy="290715"/>
          </a:xfrm>
          <a:prstGeom prst="rect">
            <a:avLst/>
          </a:prstGeom>
        </p:spPr>
      </p:pic>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5.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5.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5.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slideLayout" Target="../slideLayouts/slideLayout142.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20" Type="http://schemas.openxmlformats.org/officeDocument/2006/relationships/theme" Target="../theme/theme6.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19" Type="http://schemas.openxmlformats.org/officeDocument/2006/relationships/slideLayout" Target="../slideLayouts/slideLayout143.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7.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19"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012522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 id="2147483889" r:id="rId17"/>
    <p:sldLayoutId id="2147483890" r:id="rId18"/>
    <p:sldLayoutId id="2147483891" r:id="rId19"/>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C408F-DF0D-4580-9F48-C473147CA8AF}" type="datetimeFigureOut">
              <a:rPr lang="en-US" smtClean="0"/>
              <a:t>4/19/2017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C7F138-B6DE-49F8-9AAB-9C26D2D7516F}" type="slidenum">
              <a:rPr lang="en-US" smtClean="0"/>
              <a:t>‹#›</a:t>
            </a:fld>
            <a:endParaRPr lang="en-US"/>
          </a:p>
        </p:txBody>
      </p:sp>
    </p:spTree>
    <p:extLst>
      <p:ext uri="{BB962C8B-B14F-4D97-AF65-F5344CB8AC3E}">
        <p14:creationId xmlns:p14="http://schemas.microsoft.com/office/powerpoint/2010/main" val="3496380882"/>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 id="21474839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142.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8" Type="http://schemas.openxmlformats.org/officeDocument/2006/relationships/hyperlink" Target="https://azure.microsoft.com/en-us/resources/templates/" TargetMode="External"/><Relationship Id="rId3" Type="http://schemas.openxmlformats.org/officeDocument/2006/relationships/hyperlink" Target="https://docs.microsoft.com/en-us/azure/" TargetMode="External"/><Relationship Id="rId7" Type="http://schemas.openxmlformats.org/officeDocument/2006/relationships/hyperlink" Target="https://azure.microsoft.com/en-us/resources/samples/" TargetMode="External"/><Relationship Id="rId2" Type="http://schemas.openxmlformats.org/officeDocument/2006/relationships/notesSlide" Target="../notesSlides/notesSlide10.xml"/><Relationship Id="rId1" Type="http://schemas.openxmlformats.org/officeDocument/2006/relationships/slideLayout" Target="../slideLayouts/slideLayout30.xml"/><Relationship Id="rId6" Type="http://schemas.openxmlformats.org/officeDocument/2006/relationships/hyperlink" Target="https://www.microsoft.com/en-us/cloud-platform/roadmap-recently-available" TargetMode="External"/><Relationship Id="rId5" Type="http://schemas.openxmlformats.org/officeDocument/2006/relationships/hyperlink" Target="https://azure.microsoft.com/en-us/updates/" TargetMode="External"/><Relationship Id="rId10" Type="http://schemas.openxmlformats.org/officeDocument/2006/relationships/hyperlink" Target="https://docs.microsoft.com/en-us/azure/architecture/patterns/" TargetMode="External"/><Relationship Id="rId4" Type="http://schemas.openxmlformats.org/officeDocument/2006/relationships/hyperlink" Target="https://azure.microsoft.com/en-us/blog" TargetMode="External"/><Relationship Id="rId9" Type="http://schemas.openxmlformats.org/officeDocument/2006/relationships/hyperlink" Target="https://blogs.msdn.microsoft.com/azurecat/2017/01/05/hello-world-welcome-to-azurecat-guidance/"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image" Target="../media/image21.png"/><Relationship Id="rId1" Type="http://schemas.openxmlformats.org/officeDocument/2006/relationships/slideLayout" Target="../slideLayouts/slideLayout145.xml"/><Relationship Id="rId6" Type="http://schemas.openxmlformats.org/officeDocument/2006/relationships/image" Target="../media/image19.png"/><Relationship Id="rId5" Type="http://schemas.openxmlformats.org/officeDocument/2006/relationships/image" Target="../media/image24.pn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hyperlink" Target="http://www.cloudmonix.com/" TargetMode="External"/><Relationship Id="rId7" Type="http://schemas.openxmlformats.org/officeDocument/2006/relationships/hyperlink" Target="http://www.opsgility.com/" TargetMode="External"/><Relationship Id="rId12" Type="http://schemas.openxmlformats.org/officeDocument/2006/relationships/image" Target="../media/image29.png"/><Relationship Id="rId2" Type="http://schemas.openxmlformats.org/officeDocument/2006/relationships/hyperlink" Target="https://facetflow.com/" TargetMode="External"/><Relationship Id="rId1" Type="http://schemas.openxmlformats.org/officeDocument/2006/relationships/slideLayout" Target="../slideLayouts/slideLayout150.xml"/><Relationship Id="rId6" Type="http://schemas.openxmlformats.org/officeDocument/2006/relationships/hyperlink" Target="http://www.servicebus360.com/" TargetMode="External"/><Relationship Id="rId11" Type="http://schemas.openxmlformats.org/officeDocument/2006/relationships/image" Target="../media/image28.png"/><Relationship Id="rId5" Type="http://schemas.openxmlformats.org/officeDocument/2006/relationships/hyperlink" Target="http://www.sqlsentry.com/" TargetMode="External"/><Relationship Id="rId10" Type="http://schemas.openxmlformats.org/officeDocument/2006/relationships/image" Target="../media/image25.png"/><Relationship Id="rId4" Type="http://schemas.openxmlformats.org/officeDocument/2006/relationships/hyperlink" Target="http://www.sentryone.com/" TargetMode="External"/><Relationship Id="rId9" Type="http://schemas.openxmlformats.org/officeDocument/2006/relationships/image" Target="../media/image19.png"/></Relationships>
</file>

<file path=ppt/slides/_rels/slide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hyperlink" Target="http://myget.org/" TargetMode="External"/><Relationship Id="rId7" Type="http://schemas.openxmlformats.org/officeDocument/2006/relationships/image" Target="../media/image30.png"/><Relationship Id="rId2" Type="http://schemas.openxmlformats.org/officeDocument/2006/relationships/image" Target="../media/image21.png"/><Relationship Id="rId1" Type="http://schemas.openxmlformats.org/officeDocument/2006/relationships/slideLayout" Target="../slideLayouts/slideLayout150.xml"/><Relationship Id="rId6" Type="http://schemas.openxmlformats.org/officeDocument/2006/relationships/hyperlink" Target="http://www.sqlsentry.com/products/performanceadvisor/azuredb?utm_source=global-azure-bootcamp&amp;utm_medium=event&amp;utm_campaign=global-azure-bootcamp" TargetMode="External"/><Relationship Id="rId5" Type="http://schemas.openxmlformats.org/officeDocument/2006/relationships/image" Target="../media/image19.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0"/>
            <a:ext cx="12192000" cy="52322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Welcome to the</a:t>
            </a:r>
          </a:p>
        </p:txBody>
      </p:sp>
      <p:sp>
        <p:nvSpPr>
          <p:cNvPr id="6" name="TextBox 5"/>
          <p:cNvSpPr txBox="1"/>
          <p:nvPr/>
        </p:nvSpPr>
        <p:spPr>
          <a:xfrm>
            <a:off x="0" y="5881689"/>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black"/>
                </a:solidFill>
                <a:effectLst/>
                <a:uLnTx/>
                <a:uFillTx/>
                <a:latin typeface="Calibri" panose="020F0502020204030204"/>
                <a:ea typeface="+mn-ea"/>
                <a:cs typeface="+mn-cs"/>
              </a:rPr>
              <a:t>MONTREAL</a:t>
            </a: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3395" y="520946"/>
            <a:ext cx="7945210" cy="5363016"/>
          </a:xfrm>
          <a:prstGeom prst="rect">
            <a:avLst/>
          </a:prstGeom>
        </p:spPr>
      </p:pic>
    </p:spTree>
    <p:extLst>
      <p:ext uri="{BB962C8B-B14F-4D97-AF65-F5344CB8AC3E}">
        <p14:creationId xmlns:p14="http://schemas.microsoft.com/office/powerpoint/2010/main" val="3451173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dirty="0"/>
              <a:t>Getting to know Azure and the Portal</a:t>
            </a: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picture containing ground, outdoor, car, building&#10;&#10;Description generated with very high confidence">
            <a:extLst>
              <a:ext uri="{FF2B5EF4-FFF2-40B4-BE49-F238E27FC236}">
                <a16:creationId xmlns:a16="http://schemas.microsoft.com/office/drawing/2014/main" id="{71C5A808-6602-4F8D-8F35-85AC02706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9599"/>
            <a:ext cx="12330259" cy="8168796"/>
          </a:xfrm>
          <a:prstGeom prst="rect">
            <a:avLst/>
          </a:prstGeom>
        </p:spPr>
      </p:pic>
    </p:spTree>
    <p:extLst>
      <p:ext uri="{BB962C8B-B14F-4D97-AF65-F5344CB8AC3E}">
        <p14:creationId xmlns:p14="http://schemas.microsoft.com/office/powerpoint/2010/main" val="254363437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rgbClr val="0072C6"/>
        </a:solidFill>
        <a:effectLst/>
      </p:bgPr>
    </p:bg>
    <p:spTree>
      <p:nvGrpSpPr>
        <p:cNvPr id="1" name=""/>
        <p:cNvGrpSpPr/>
        <p:nvPr/>
      </p:nvGrpSpPr>
      <p:grpSpPr>
        <a:xfrm>
          <a:off x="0" y="0"/>
          <a:ext cx="0" cy="0"/>
          <a:chOff x="0" y="0"/>
          <a:chExt cx="0" cy="0"/>
        </a:xfrm>
      </p:grpSpPr>
      <p:pic>
        <p:nvPicPr>
          <p:cNvPr id="37" name="Picture 36"/>
          <p:cNvPicPr>
            <a:picLocks noChangeAspect="1"/>
          </p:cNvPicPr>
          <p:nvPr/>
        </p:nvPicPr>
        <p:blipFill rotWithShape="1">
          <a:blip r:embed="rId3" cstate="screen">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l="-2056" t="-3665" r="-2056" b="-1"/>
          <a:stretch/>
        </p:blipFill>
        <p:spPr>
          <a:xfrm>
            <a:off x="1125415" y="422031"/>
            <a:ext cx="10780074" cy="6288927"/>
          </a:xfrm>
          <a:prstGeom prst="rect">
            <a:avLst/>
          </a:prstGeom>
          <a:noFill/>
          <a:ln>
            <a:noFill/>
          </a:ln>
        </p:spPr>
      </p:pic>
      <p:grpSp>
        <p:nvGrpSpPr>
          <p:cNvPr id="2" name="Group 1"/>
          <p:cNvGrpSpPr/>
          <p:nvPr/>
        </p:nvGrpSpPr>
        <p:grpSpPr>
          <a:xfrm>
            <a:off x="85578" y="2150441"/>
            <a:ext cx="3656231" cy="2946375"/>
            <a:chOff x="85578" y="2491391"/>
            <a:chExt cx="3656231" cy="2946375"/>
          </a:xfrm>
        </p:grpSpPr>
        <p:grpSp>
          <p:nvGrpSpPr>
            <p:cNvPr id="38" name="Group 37"/>
            <p:cNvGrpSpPr/>
            <p:nvPr/>
          </p:nvGrpSpPr>
          <p:grpSpPr>
            <a:xfrm>
              <a:off x="85578" y="2491391"/>
              <a:ext cx="3656231" cy="2615150"/>
              <a:chOff x="-2087057" y="2798704"/>
              <a:chExt cx="4560581" cy="2721080"/>
            </a:xfrm>
          </p:grpSpPr>
          <p:sp>
            <p:nvSpPr>
              <p:cNvPr id="39" name="TextBox 38"/>
              <p:cNvSpPr txBox="1"/>
              <p:nvPr/>
            </p:nvSpPr>
            <p:spPr>
              <a:xfrm>
                <a:off x="-2087057" y="2798704"/>
                <a:ext cx="2848439" cy="2575587"/>
              </a:xfrm>
              <a:prstGeom prst="rect">
                <a:avLst/>
              </a:prstGeom>
              <a:noFill/>
            </p:spPr>
            <p:txBody>
              <a:bodyPr wrap="non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13900" b="0" i="0" u="none" strike="noStrike" kern="1200" cap="none" spc="-404" normalizeH="0" baseline="0" noProof="0" dirty="0">
                    <a:ln>
                      <a:noFill/>
                    </a:ln>
                    <a:solidFill>
                      <a:srgbClr val="FFFFFF"/>
                    </a:solidFill>
                    <a:effectLst/>
                    <a:uLnTx/>
                    <a:uFillTx/>
                    <a:latin typeface="Segoe UI Light"/>
                    <a:ea typeface="+mn-ea"/>
                    <a:cs typeface="Segoe UI Semibold" panose="020B0702040204020203" pitchFamily="34" charset="0"/>
                  </a:rPr>
                  <a:t>38</a:t>
                </a:r>
              </a:p>
            </p:txBody>
          </p:sp>
          <p:sp>
            <p:nvSpPr>
              <p:cNvPr id="40" name="TextBox 39"/>
              <p:cNvSpPr txBox="1"/>
              <p:nvPr/>
            </p:nvSpPr>
            <p:spPr>
              <a:xfrm>
                <a:off x="-2006254" y="4543813"/>
                <a:ext cx="4479778" cy="975971"/>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light" panose="020B0402040204020203" pitchFamily="34" charset="0"/>
                  </a:rPr>
                  <a:t>Azure </a:t>
                </a:r>
                <a:r>
                  <a:rPr kumimoji="0" lang="en-US" sz="2800" i="0" strike="noStrike" kern="1200" cap="none" spc="0" normalizeH="0" baseline="0" noProof="0" dirty="0">
                    <a:ln>
                      <a:noFill/>
                    </a:ln>
                    <a:solidFill>
                      <a:schemeClr val="bg1"/>
                    </a:solidFill>
                    <a:effectLst/>
                    <a:uLnTx/>
                    <a:uFillTx/>
                    <a:latin typeface="Segoe UI"/>
                    <a:ea typeface="MS PGothic" panose="020B0600070205080204" pitchFamily="34" charset="-128"/>
                    <a:cs typeface="Segoe UI Semilight" panose="020B0402040204020203" pitchFamily="34" charset="0"/>
                  </a:rPr>
                  <a:t>regions</a:t>
                </a:r>
              </a:p>
            </p:txBody>
          </p:sp>
        </p:grpSp>
        <p:sp>
          <p:nvSpPr>
            <p:cNvPr id="41" name="TextBox 40"/>
            <p:cNvSpPr txBox="1"/>
            <p:nvPr/>
          </p:nvSpPr>
          <p:spPr>
            <a:xfrm>
              <a:off x="171498" y="4610588"/>
              <a:ext cx="3228901" cy="827178"/>
            </a:xfrm>
            <a:prstGeom prst="rect">
              <a:avLst/>
            </a:prstGeom>
            <a:noFill/>
            <a:ln>
              <a:noFill/>
            </a:ln>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100000"/>
                </a:lnSpc>
                <a:spcBef>
                  <a:spcPts val="0"/>
                </a:spcBef>
                <a:spcAft>
                  <a:spcPts val="576"/>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bold" panose="020B0702040204020203" pitchFamily="34" charset="0"/>
              </a:endParaRPr>
            </a:p>
          </p:txBody>
        </p:sp>
      </p:grpSp>
      <p:sp>
        <p:nvSpPr>
          <p:cNvPr id="42" name="Oval 41"/>
          <p:cNvSpPr/>
          <p:nvPr/>
        </p:nvSpPr>
        <p:spPr bwMode="auto">
          <a:xfrm>
            <a:off x="9198101" y="438412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3" name="Oval 42"/>
          <p:cNvSpPr/>
          <p:nvPr/>
        </p:nvSpPr>
        <p:spPr bwMode="auto">
          <a:xfrm>
            <a:off x="9481882" y="302716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4" name="Oval 43"/>
          <p:cNvSpPr/>
          <p:nvPr/>
        </p:nvSpPr>
        <p:spPr bwMode="auto">
          <a:xfrm>
            <a:off x="9550866" y="250250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5" name="Oval 44"/>
          <p:cNvSpPr/>
          <p:nvPr/>
        </p:nvSpPr>
        <p:spPr bwMode="auto">
          <a:xfrm>
            <a:off x="8442020" y="33664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6" name="Oval 45"/>
          <p:cNvSpPr/>
          <p:nvPr/>
        </p:nvSpPr>
        <p:spPr bwMode="auto">
          <a:xfrm>
            <a:off x="8738849" y="352310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7" name="Oval 46"/>
          <p:cNvSpPr/>
          <p:nvPr/>
        </p:nvSpPr>
        <p:spPr bwMode="auto">
          <a:xfrm>
            <a:off x="6402778" y="232546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8" name="Oval 47"/>
          <p:cNvSpPr/>
          <p:nvPr/>
        </p:nvSpPr>
        <p:spPr bwMode="auto">
          <a:xfrm>
            <a:off x="5983535" y="228463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9" name="Oval 48"/>
          <p:cNvSpPr/>
          <p:nvPr/>
        </p:nvSpPr>
        <p:spPr bwMode="auto">
          <a:xfrm>
            <a:off x="4966038" y="479398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0" name="Oval 49"/>
          <p:cNvSpPr/>
          <p:nvPr/>
        </p:nvSpPr>
        <p:spPr bwMode="auto">
          <a:xfrm>
            <a:off x="3556573" y="27620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1" name="Oval 50"/>
          <p:cNvSpPr/>
          <p:nvPr/>
        </p:nvSpPr>
        <p:spPr bwMode="auto">
          <a:xfrm>
            <a:off x="3334463" y="279210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2" name="Oval 51"/>
          <p:cNvSpPr/>
          <p:nvPr/>
        </p:nvSpPr>
        <p:spPr bwMode="auto">
          <a:xfrm>
            <a:off x="3425239" y="24607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3" name="Oval 52"/>
          <p:cNvSpPr/>
          <p:nvPr/>
        </p:nvSpPr>
        <p:spPr bwMode="auto">
          <a:xfrm>
            <a:off x="3101679" y="238416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4" name="Oval 53"/>
          <p:cNvSpPr/>
          <p:nvPr/>
        </p:nvSpPr>
        <p:spPr bwMode="auto">
          <a:xfrm>
            <a:off x="3876636" y="243304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5" name="Oval 54"/>
          <p:cNvSpPr/>
          <p:nvPr/>
        </p:nvSpPr>
        <p:spPr bwMode="auto">
          <a:xfrm>
            <a:off x="3097987" y="306631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6" name="Oval 55"/>
          <p:cNvSpPr/>
          <p:nvPr/>
        </p:nvSpPr>
        <p:spPr bwMode="auto">
          <a:xfrm>
            <a:off x="2518650" y="278173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7" name="Oval 56"/>
          <p:cNvSpPr/>
          <p:nvPr/>
        </p:nvSpPr>
        <p:spPr bwMode="auto">
          <a:xfrm>
            <a:off x="10351310" y="258145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8" name="Oval 57"/>
          <p:cNvSpPr/>
          <p:nvPr/>
        </p:nvSpPr>
        <p:spPr bwMode="auto">
          <a:xfrm>
            <a:off x="10103652" y="295531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9" name="Oval 58"/>
          <p:cNvSpPr/>
          <p:nvPr/>
        </p:nvSpPr>
        <p:spPr bwMode="auto">
          <a:xfrm>
            <a:off x="10537110" y="53461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0" name="Oval 59"/>
          <p:cNvSpPr/>
          <p:nvPr/>
        </p:nvSpPr>
        <p:spPr bwMode="auto">
          <a:xfrm>
            <a:off x="10280861" y="56237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1" name="Oval 60"/>
          <p:cNvSpPr/>
          <p:nvPr/>
        </p:nvSpPr>
        <p:spPr bwMode="auto">
          <a:xfrm>
            <a:off x="9333468" y="33435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2" name="Oval 61"/>
          <p:cNvSpPr/>
          <p:nvPr/>
        </p:nvSpPr>
        <p:spPr bwMode="auto">
          <a:xfrm>
            <a:off x="3074947" y="268767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Oval 62"/>
          <p:cNvSpPr/>
          <p:nvPr/>
        </p:nvSpPr>
        <p:spPr bwMode="auto">
          <a:xfrm>
            <a:off x="8528931" y="385474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4" name="Oval 63"/>
          <p:cNvSpPr/>
          <p:nvPr/>
        </p:nvSpPr>
        <p:spPr bwMode="auto">
          <a:xfrm>
            <a:off x="3645347" y="28938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5" name="Oval 64"/>
          <p:cNvSpPr/>
          <p:nvPr/>
        </p:nvSpPr>
        <p:spPr bwMode="auto">
          <a:xfrm>
            <a:off x="3741195" y="271776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6" name="Oval 65"/>
          <p:cNvSpPr/>
          <p:nvPr/>
        </p:nvSpPr>
        <p:spPr bwMode="auto">
          <a:xfrm>
            <a:off x="5918098" y="202599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7" name="Oval 66"/>
          <p:cNvSpPr/>
          <p:nvPr/>
        </p:nvSpPr>
        <p:spPr bwMode="auto">
          <a:xfrm>
            <a:off x="6361333" y="212396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8" name="Oval 67"/>
          <p:cNvSpPr/>
          <p:nvPr/>
        </p:nvSpPr>
        <p:spPr bwMode="auto">
          <a:xfrm>
            <a:off x="6193157" y="244713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9" name="Oval 68"/>
          <p:cNvSpPr/>
          <p:nvPr/>
        </p:nvSpPr>
        <p:spPr bwMode="auto">
          <a:xfrm>
            <a:off x="6193157" y="204240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1" name="Group 70"/>
          <p:cNvGrpSpPr/>
          <p:nvPr/>
        </p:nvGrpSpPr>
        <p:grpSpPr>
          <a:xfrm>
            <a:off x="264001" y="5317810"/>
            <a:ext cx="10548168" cy="1272407"/>
            <a:chOff x="269294" y="5852140"/>
            <a:chExt cx="10759681" cy="1312083"/>
          </a:xfrm>
          <a:solidFill>
            <a:srgbClr val="008272"/>
          </a:solidFill>
        </p:grpSpPr>
        <p:sp>
          <p:nvSpPr>
            <p:cNvPr id="74" name="TextBox 73"/>
            <p:cNvSpPr txBox="1"/>
            <p:nvPr/>
          </p:nvSpPr>
          <p:spPr>
            <a:xfrm>
              <a:off x="269294" y="5852140"/>
              <a:ext cx="4720397" cy="1303177"/>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RECENTLY LAUNCHED: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US Regions: West US 2 and West Central</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Germany – Launched in Sep 2016</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United Kingdom – Launched in Sep 2016 </a:t>
              </a:r>
            </a:p>
          </p:txBody>
        </p:sp>
        <p:sp>
          <p:nvSpPr>
            <p:cNvPr id="75" name="TextBox 74"/>
            <p:cNvSpPr txBox="1"/>
            <p:nvPr/>
          </p:nvSpPr>
          <p:spPr>
            <a:xfrm>
              <a:off x="5565780" y="5861047"/>
              <a:ext cx="5463195" cy="1303176"/>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NEWLY ANNOUNCED: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France: France Central and France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Korea: Korea Central and Korea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DoD East and Central</a:t>
              </a:r>
            </a:p>
          </p:txBody>
        </p:sp>
      </p:grpSp>
      <p:sp>
        <p:nvSpPr>
          <p:cNvPr id="73" name="Title 1"/>
          <p:cNvSpPr txBox="1">
            <a:spLocks/>
          </p:cNvSpPr>
          <p:nvPr/>
        </p:nvSpPr>
        <p:spPr>
          <a:xfrm>
            <a:off x="269241" y="254778"/>
            <a:ext cx="11655840" cy="790215"/>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Achieve global scale, in local regions</a:t>
            </a:r>
          </a:p>
        </p:txBody>
      </p:sp>
      <p:sp>
        <p:nvSpPr>
          <p:cNvPr id="76" name="Rectangle 75"/>
          <p:cNvSpPr/>
          <p:nvPr/>
        </p:nvSpPr>
        <p:spPr>
          <a:xfrm>
            <a:off x="10261600" y="940490"/>
            <a:ext cx="1122508" cy="497407"/>
          </a:xfrm>
          <a:prstGeom prst="rect">
            <a:avLst/>
          </a:prstGeom>
        </p:spPr>
        <p:txBody>
          <a:bodyPr wrap="square" lIns="179285" tIns="143428" rIns="179285" bIns="143428">
            <a:spAutoFit/>
          </a:bodyPr>
          <a:lstStyle/>
          <a:p>
            <a:pPr marL="0" marR="0" lvl="0" indent="0" algn="ctr" defTabSz="914139" rtl="0" eaLnBrk="1" fontAlgn="auto" latinLnBrk="0" hangingPunct="1">
              <a:lnSpc>
                <a:spcPct val="90000"/>
              </a:lnSpc>
              <a:spcBef>
                <a:spcPts val="0"/>
              </a:spcBef>
              <a:spcAft>
                <a:spcPts val="0"/>
              </a:spcAft>
              <a:buClrTx/>
              <a:buSzTx/>
              <a:buFontTx/>
              <a:buNone/>
              <a:tabLst/>
              <a:defRPr/>
            </a:pPr>
            <a:r>
              <a:rPr kumimoji="0" lang="en-US" sz="1400" b="1" i="0" u="none" strike="noStrike" kern="0" cap="none" spc="0" normalizeH="0" baseline="0" noProof="0" dirty="0">
                <a:ln w="3175">
                  <a:noFill/>
                </a:ln>
                <a:solidFill>
                  <a:srgbClr val="FFFFFF"/>
                </a:solidFill>
                <a:effectLst/>
                <a:uLnTx/>
                <a:uFillTx/>
                <a:latin typeface="Segoe UI"/>
                <a:ea typeface="+mn-ea"/>
                <a:cs typeface="Segoe UI" pitchFamily="34" charset="0"/>
              </a:rPr>
              <a:t>Trust</a:t>
            </a:r>
          </a:p>
        </p:txBody>
      </p:sp>
      <p:sp>
        <p:nvSpPr>
          <p:cNvPr id="77" name="Freeform 13"/>
          <p:cNvSpPr>
            <a:spLocks noChangeAspect="1" noEditPoints="1"/>
          </p:cNvSpPr>
          <p:nvPr/>
        </p:nvSpPr>
        <p:spPr bwMode="auto">
          <a:xfrm>
            <a:off x="10543454" y="330929"/>
            <a:ext cx="589503" cy="634271"/>
          </a:xfrm>
          <a:custGeom>
            <a:avLst/>
            <a:gdLst>
              <a:gd name="T0" fmla="*/ 49 w 97"/>
              <a:gd name="T1" fmla="*/ 105 h 105"/>
              <a:gd name="T2" fmla="*/ 47 w 97"/>
              <a:gd name="T3" fmla="*/ 104 h 105"/>
              <a:gd name="T4" fmla="*/ 0 w 97"/>
              <a:gd name="T5" fmla="*/ 44 h 105"/>
              <a:gd name="T6" fmla="*/ 0 w 97"/>
              <a:gd name="T7" fmla="*/ 0 h 105"/>
              <a:gd name="T8" fmla="*/ 6 w 97"/>
              <a:gd name="T9" fmla="*/ 4 h 105"/>
              <a:gd name="T10" fmla="*/ 26 w 97"/>
              <a:gd name="T11" fmla="*/ 10 h 105"/>
              <a:gd name="T12" fmla="*/ 47 w 97"/>
              <a:gd name="T13" fmla="*/ 4 h 105"/>
              <a:gd name="T14" fmla="*/ 49 w 97"/>
              <a:gd name="T15" fmla="*/ 3 h 105"/>
              <a:gd name="T16" fmla="*/ 51 w 97"/>
              <a:gd name="T17" fmla="*/ 4 h 105"/>
              <a:gd name="T18" fmla="*/ 72 w 97"/>
              <a:gd name="T19" fmla="*/ 10 h 105"/>
              <a:gd name="T20" fmla="*/ 91 w 97"/>
              <a:gd name="T21" fmla="*/ 4 h 105"/>
              <a:gd name="T22" fmla="*/ 97 w 97"/>
              <a:gd name="T23" fmla="*/ 0 h 105"/>
              <a:gd name="T24" fmla="*/ 97 w 97"/>
              <a:gd name="T25" fmla="*/ 44 h 105"/>
              <a:gd name="T26" fmla="*/ 50 w 97"/>
              <a:gd name="T27" fmla="*/ 104 h 105"/>
              <a:gd name="T28" fmla="*/ 49 w 97"/>
              <a:gd name="T29" fmla="*/ 105 h 105"/>
              <a:gd name="T30" fmla="*/ 8 w 97"/>
              <a:gd name="T31" fmla="*/ 14 h 105"/>
              <a:gd name="T32" fmla="*/ 8 w 97"/>
              <a:gd name="T33" fmla="*/ 44 h 105"/>
              <a:gd name="T34" fmla="*/ 49 w 97"/>
              <a:gd name="T35" fmla="*/ 96 h 105"/>
              <a:gd name="T36" fmla="*/ 89 w 97"/>
              <a:gd name="T37" fmla="*/ 44 h 105"/>
              <a:gd name="T38" fmla="*/ 89 w 97"/>
              <a:gd name="T39" fmla="*/ 14 h 105"/>
              <a:gd name="T40" fmla="*/ 72 w 97"/>
              <a:gd name="T41" fmla="*/ 18 h 105"/>
              <a:gd name="T42" fmla="*/ 49 w 97"/>
              <a:gd name="T43" fmla="*/ 12 h 105"/>
              <a:gd name="T44" fmla="*/ 26 w 97"/>
              <a:gd name="T45" fmla="*/ 18 h 105"/>
              <a:gd name="T46" fmla="*/ 8 w 97"/>
              <a:gd name="T47" fmla="*/ 1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5">
                <a:moveTo>
                  <a:pt x="49" y="105"/>
                </a:moveTo>
                <a:cubicBezTo>
                  <a:pt x="47" y="104"/>
                  <a:pt x="47" y="104"/>
                  <a:pt x="47" y="104"/>
                </a:cubicBezTo>
                <a:cubicBezTo>
                  <a:pt x="45" y="103"/>
                  <a:pt x="0" y="85"/>
                  <a:pt x="0" y="44"/>
                </a:cubicBezTo>
                <a:cubicBezTo>
                  <a:pt x="0" y="0"/>
                  <a:pt x="0" y="0"/>
                  <a:pt x="0" y="0"/>
                </a:cubicBezTo>
                <a:cubicBezTo>
                  <a:pt x="6" y="4"/>
                  <a:pt x="6" y="4"/>
                  <a:pt x="6" y="4"/>
                </a:cubicBezTo>
                <a:cubicBezTo>
                  <a:pt x="6" y="4"/>
                  <a:pt x="16" y="10"/>
                  <a:pt x="26" y="10"/>
                </a:cubicBezTo>
                <a:cubicBezTo>
                  <a:pt x="36" y="10"/>
                  <a:pt x="47" y="4"/>
                  <a:pt x="47" y="4"/>
                </a:cubicBezTo>
                <a:cubicBezTo>
                  <a:pt x="49" y="3"/>
                  <a:pt x="49" y="3"/>
                  <a:pt x="49" y="3"/>
                </a:cubicBezTo>
                <a:cubicBezTo>
                  <a:pt x="51" y="4"/>
                  <a:pt x="51" y="4"/>
                  <a:pt x="51" y="4"/>
                </a:cubicBezTo>
                <a:cubicBezTo>
                  <a:pt x="51" y="4"/>
                  <a:pt x="61" y="10"/>
                  <a:pt x="72" y="10"/>
                </a:cubicBezTo>
                <a:cubicBezTo>
                  <a:pt x="82" y="10"/>
                  <a:pt x="91" y="4"/>
                  <a:pt x="91" y="4"/>
                </a:cubicBezTo>
                <a:cubicBezTo>
                  <a:pt x="97" y="0"/>
                  <a:pt x="97" y="0"/>
                  <a:pt x="97" y="0"/>
                </a:cubicBezTo>
                <a:cubicBezTo>
                  <a:pt x="97" y="44"/>
                  <a:pt x="97" y="44"/>
                  <a:pt x="97" y="44"/>
                </a:cubicBezTo>
                <a:cubicBezTo>
                  <a:pt x="97" y="85"/>
                  <a:pt x="52" y="103"/>
                  <a:pt x="50" y="104"/>
                </a:cubicBezTo>
                <a:lnTo>
                  <a:pt x="49" y="105"/>
                </a:lnTo>
                <a:close/>
                <a:moveTo>
                  <a:pt x="8" y="14"/>
                </a:moveTo>
                <a:cubicBezTo>
                  <a:pt x="8" y="44"/>
                  <a:pt x="8" y="44"/>
                  <a:pt x="8" y="44"/>
                </a:cubicBezTo>
                <a:cubicBezTo>
                  <a:pt x="8" y="76"/>
                  <a:pt x="41" y="93"/>
                  <a:pt x="49" y="96"/>
                </a:cubicBezTo>
                <a:cubicBezTo>
                  <a:pt x="56" y="93"/>
                  <a:pt x="89" y="76"/>
                  <a:pt x="89" y="44"/>
                </a:cubicBezTo>
                <a:cubicBezTo>
                  <a:pt x="89" y="14"/>
                  <a:pt x="89" y="14"/>
                  <a:pt x="89" y="14"/>
                </a:cubicBezTo>
                <a:cubicBezTo>
                  <a:pt x="85" y="16"/>
                  <a:pt x="79" y="18"/>
                  <a:pt x="72" y="18"/>
                </a:cubicBezTo>
                <a:cubicBezTo>
                  <a:pt x="61" y="18"/>
                  <a:pt x="53" y="14"/>
                  <a:pt x="49" y="12"/>
                </a:cubicBezTo>
                <a:cubicBezTo>
                  <a:pt x="45" y="14"/>
                  <a:pt x="35" y="18"/>
                  <a:pt x="26" y="18"/>
                </a:cubicBezTo>
                <a:cubicBezTo>
                  <a:pt x="19" y="18"/>
                  <a:pt x="13" y="15"/>
                  <a:pt x="8" y="14"/>
                </a:cubicBezTo>
                <a:close/>
              </a:path>
            </a:pathLst>
          </a:custGeom>
          <a:solidFill>
            <a:schemeClr val="bg1"/>
          </a:solidFill>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Semilight"/>
              <a:ea typeface="+mn-ea"/>
              <a:cs typeface="+mn-cs"/>
            </a:endParaRPr>
          </a:p>
        </p:txBody>
      </p:sp>
    </p:spTree>
    <p:extLst>
      <p:ext uri="{BB962C8B-B14F-4D97-AF65-F5344CB8AC3E}">
        <p14:creationId xmlns:p14="http://schemas.microsoft.com/office/powerpoint/2010/main" val="34529621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2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4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500"/>
                                        <p:tgtEl>
                                          <p:spTgt spid="44"/>
                                        </p:tgtEl>
                                      </p:cBhvr>
                                    </p:animEffect>
                                  </p:childTnLst>
                                </p:cTn>
                              </p:par>
                              <p:par>
                                <p:cTn id="14" presetID="10" presetClass="entr" presetSubtype="0" fill="hold" grpId="0" nodeType="withEffect">
                                  <p:stCondLst>
                                    <p:cond delay="6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grpId="0" nodeType="withEffect">
                                  <p:stCondLst>
                                    <p:cond delay="8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par>
                                <p:cTn id="23" presetID="10" presetClass="entr" presetSubtype="0" fill="hold" grpId="0" nodeType="withEffect">
                                  <p:stCondLst>
                                    <p:cond delay="12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par>
                                <p:cTn id="26" presetID="10" presetClass="entr" presetSubtype="0" fill="hold" grpId="0" nodeType="withEffect">
                                  <p:stCondLst>
                                    <p:cond delay="14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500"/>
                                        <p:tgtEl>
                                          <p:spTgt spid="49"/>
                                        </p:tgtEl>
                                      </p:cBhvr>
                                    </p:animEffect>
                                  </p:childTnLst>
                                </p:cTn>
                              </p:par>
                              <p:par>
                                <p:cTn id="29" presetID="10" presetClass="entr" presetSubtype="0" fill="hold" grpId="0" nodeType="withEffect">
                                  <p:stCondLst>
                                    <p:cond delay="16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18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500"/>
                                        <p:tgtEl>
                                          <p:spTgt spid="52"/>
                                        </p:tgtEl>
                                      </p:cBhvr>
                                    </p:animEffect>
                                  </p:childTnLst>
                                </p:cTn>
                              </p:par>
                              <p:par>
                                <p:cTn id="38" presetID="10" presetClass="entr" presetSubtype="0" fill="hold" grpId="0" nodeType="withEffect">
                                  <p:stCondLst>
                                    <p:cond delay="22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500"/>
                                        <p:tgtEl>
                                          <p:spTgt spid="53"/>
                                        </p:tgtEl>
                                      </p:cBhvr>
                                    </p:animEffect>
                                  </p:childTnLst>
                                </p:cTn>
                              </p:par>
                              <p:par>
                                <p:cTn id="41" presetID="10" presetClass="entr" presetSubtype="0" fill="hold" grpId="0" nodeType="withEffect">
                                  <p:stCondLst>
                                    <p:cond delay="24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par>
                                <p:cTn id="44" presetID="10" presetClass="entr" presetSubtype="0" fill="hold" grpId="0" nodeType="withEffect">
                                  <p:stCondLst>
                                    <p:cond delay="26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10" presetClass="entr" presetSubtype="0" fill="hold" grpId="0" nodeType="withEffect">
                                  <p:stCondLst>
                                    <p:cond delay="28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10" presetClass="entr" presetSubtype="0" fill="hold" grpId="0" nodeType="withEffect">
                                  <p:stCondLst>
                                    <p:cond delay="34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500"/>
                                        <p:tgtEl>
                                          <p:spTgt spid="58"/>
                                        </p:tgtEl>
                                      </p:cBhvr>
                                    </p:animEffect>
                                  </p:childTnLst>
                                </p:cTn>
                              </p:par>
                              <p:par>
                                <p:cTn id="56" presetID="10" presetClass="entr" presetSubtype="0" fill="hold" grpId="0" nodeType="withEffect">
                                  <p:stCondLst>
                                    <p:cond delay="380"/>
                                  </p:stCondLst>
                                  <p:childTnLst>
                                    <p:set>
                                      <p:cBhvr>
                                        <p:cTn id="57" dur="1" fill="hold">
                                          <p:stCondLst>
                                            <p:cond delay="0"/>
                                          </p:stCondLst>
                                        </p:cTn>
                                        <p:tgtEl>
                                          <p:spTgt spid="59"/>
                                        </p:tgtEl>
                                        <p:attrNameLst>
                                          <p:attrName>style.visibility</p:attrName>
                                        </p:attrNameLst>
                                      </p:cBhvr>
                                      <p:to>
                                        <p:strVal val="visible"/>
                                      </p:to>
                                    </p:set>
                                    <p:animEffect transition="in" filter="fade">
                                      <p:cBhvr>
                                        <p:cTn id="58" dur="500"/>
                                        <p:tgtEl>
                                          <p:spTgt spid="59"/>
                                        </p:tgtEl>
                                      </p:cBhvr>
                                    </p:animEffect>
                                  </p:childTnLst>
                                </p:cTn>
                              </p:par>
                              <p:par>
                                <p:cTn id="59" presetID="10" presetClass="entr" presetSubtype="0" fill="hold" grpId="0" nodeType="withEffect">
                                  <p:stCondLst>
                                    <p:cond delay="42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500"/>
                                        <p:tgtEl>
                                          <p:spTgt spid="60"/>
                                        </p:tgtEl>
                                      </p:cBhvr>
                                    </p:animEffect>
                                  </p:childTnLst>
                                </p:cTn>
                              </p:par>
                              <p:par>
                                <p:cTn id="62" presetID="10" presetClass="entr" presetSubtype="0" fill="hold" grpId="0" nodeType="withEffect">
                                  <p:stCondLst>
                                    <p:cond delay="48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550"/>
                                  </p:stCondLst>
                                  <p:childTnLst>
                                    <p:set>
                                      <p:cBhvr>
                                        <p:cTn id="66" dur="1" fill="hold">
                                          <p:stCondLst>
                                            <p:cond delay="0"/>
                                          </p:stCondLst>
                                        </p:cTn>
                                        <p:tgtEl>
                                          <p:spTgt spid="62"/>
                                        </p:tgtEl>
                                        <p:attrNameLst>
                                          <p:attrName>style.visibility</p:attrName>
                                        </p:attrNameLst>
                                      </p:cBhvr>
                                      <p:to>
                                        <p:strVal val="visible"/>
                                      </p:to>
                                    </p:set>
                                    <p:animEffect transition="in" filter="fade">
                                      <p:cBhvr>
                                        <p:cTn id="67" dur="500"/>
                                        <p:tgtEl>
                                          <p:spTgt spid="62"/>
                                        </p:tgtEl>
                                      </p:cBhvr>
                                    </p:animEffect>
                                  </p:childTnLst>
                                </p:cTn>
                              </p:par>
                              <p:par>
                                <p:cTn id="68" presetID="10" presetClass="entr" presetSubtype="0" fill="hold" grpId="0" nodeType="withEffect">
                                  <p:stCondLst>
                                    <p:cond delay="550"/>
                                  </p:stCondLst>
                                  <p:childTnLst>
                                    <p:set>
                                      <p:cBhvr>
                                        <p:cTn id="69" dur="1" fill="hold">
                                          <p:stCondLst>
                                            <p:cond delay="0"/>
                                          </p:stCondLst>
                                        </p:cTn>
                                        <p:tgtEl>
                                          <p:spTgt spid="63"/>
                                        </p:tgtEl>
                                        <p:attrNameLst>
                                          <p:attrName>style.visibility</p:attrName>
                                        </p:attrNameLst>
                                      </p:cBhvr>
                                      <p:to>
                                        <p:strVal val="visible"/>
                                      </p:to>
                                    </p:set>
                                    <p:animEffect transition="in" filter="fade">
                                      <p:cBhvr>
                                        <p:cTn id="70" dur="500"/>
                                        <p:tgtEl>
                                          <p:spTgt spid="63"/>
                                        </p:tgtEl>
                                      </p:cBhvr>
                                    </p:animEffect>
                                  </p:childTnLst>
                                </p:cTn>
                              </p:par>
                              <p:par>
                                <p:cTn id="71" presetID="10" presetClass="entr" presetSubtype="0" fill="hold" grpId="0" nodeType="withEffect">
                                  <p:stCondLst>
                                    <p:cond delay="160"/>
                                  </p:stCondLst>
                                  <p:childTnLst>
                                    <p:set>
                                      <p:cBhvr>
                                        <p:cTn id="72" dur="1" fill="hold">
                                          <p:stCondLst>
                                            <p:cond delay="0"/>
                                          </p:stCondLst>
                                        </p:cTn>
                                        <p:tgtEl>
                                          <p:spTgt spid="64"/>
                                        </p:tgtEl>
                                        <p:attrNameLst>
                                          <p:attrName>style.visibility</p:attrName>
                                        </p:attrNameLst>
                                      </p:cBhvr>
                                      <p:to>
                                        <p:strVal val="visible"/>
                                      </p:to>
                                    </p:set>
                                    <p:animEffect transition="in" filter="fade">
                                      <p:cBhvr>
                                        <p:cTn id="73" dur="500"/>
                                        <p:tgtEl>
                                          <p:spTgt spid="64"/>
                                        </p:tgtEl>
                                      </p:cBhvr>
                                    </p:animEffect>
                                  </p:childTnLst>
                                </p:cTn>
                              </p:par>
                              <p:par>
                                <p:cTn id="74" presetID="10" presetClass="entr" presetSubtype="0" fill="hold" grpId="0" nodeType="withEffect">
                                  <p:stCondLst>
                                    <p:cond delay="160"/>
                                  </p:stCondLst>
                                  <p:childTnLst>
                                    <p:set>
                                      <p:cBhvr>
                                        <p:cTn id="75" dur="1" fill="hold">
                                          <p:stCondLst>
                                            <p:cond delay="0"/>
                                          </p:stCondLst>
                                        </p:cTn>
                                        <p:tgtEl>
                                          <p:spTgt spid="65"/>
                                        </p:tgtEl>
                                        <p:attrNameLst>
                                          <p:attrName>style.visibility</p:attrName>
                                        </p:attrNameLst>
                                      </p:cBhvr>
                                      <p:to>
                                        <p:strVal val="visible"/>
                                      </p:to>
                                    </p:set>
                                    <p:animEffect transition="in" filter="fade">
                                      <p:cBhvr>
                                        <p:cTn id="76" dur="500"/>
                                        <p:tgtEl>
                                          <p:spTgt spid="65"/>
                                        </p:tgtEl>
                                      </p:cBhvr>
                                    </p:animEffect>
                                  </p:childTnLst>
                                </p:cTn>
                              </p:par>
                              <p:par>
                                <p:cTn id="77" presetID="10" presetClass="entr" presetSubtype="0" fill="hold" grpId="0" nodeType="withEffect">
                                  <p:stCondLst>
                                    <p:cond delay="160"/>
                                  </p:stCondLst>
                                  <p:childTnLst>
                                    <p:set>
                                      <p:cBhvr>
                                        <p:cTn id="78" dur="1" fill="hold">
                                          <p:stCondLst>
                                            <p:cond delay="0"/>
                                          </p:stCondLst>
                                        </p:cTn>
                                        <p:tgtEl>
                                          <p:spTgt spid="66"/>
                                        </p:tgtEl>
                                        <p:attrNameLst>
                                          <p:attrName>style.visibility</p:attrName>
                                        </p:attrNameLst>
                                      </p:cBhvr>
                                      <p:to>
                                        <p:strVal val="visible"/>
                                      </p:to>
                                    </p:set>
                                    <p:animEffect transition="in" filter="fade">
                                      <p:cBhvr>
                                        <p:cTn id="79" dur="500"/>
                                        <p:tgtEl>
                                          <p:spTgt spid="66"/>
                                        </p:tgtEl>
                                      </p:cBhvr>
                                    </p:animEffect>
                                  </p:childTnLst>
                                </p:cTn>
                              </p:par>
                              <p:par>
                                <p:cTn id="80" presetID="10" presetClass="entr" presetSubtype="0" fill="hold" grpId="0" nodeType="withEffect">
                                  <p:stCondLst>
                                    <p:cond delay="160"/>
                                  </p:stCondLst>
                                  <p:childTnLst>
                                    <p:set>
                                      <p:cBhvr>
                                        <p:cTn id="81" dur="1" fill="hold">
                                          <p:stCondLst>
                                            <p:cond delay="0"/>
                                          </p:stCondLst>
                                        </p:cTn>
                                        <p:tgtEl>
                                          <p:spTgt spid="67"/>
                                        </p:tgtEl>
                                        <p:attrNameLst>
                                          <p:attrName>style.visibility</p:attrName>
                                        </p:attrNameLst>
                                      </p:cBhvr>
                                      <p:to>
                                        <p:strVal val="visible"/>
                                      </p:to>
                                    </p:set>
                                    <p:animEffect transition="in" filter="fade">
                                      <p:cBhvr>
                                        <p:cTn id="82" dur="500"/>
                                        <p:tgtEl>
                                          <p:spTgt spid="67"/>
                                        </p:tgtEl>
                                      </p:cBhvr>
                                    </p:animEffect>
                                  </p:childTnLst>
                                </p:cTn>
                              </p:par>
                              <p:par>
                                <p:cTn id="83" presetID="10" presetClass="entr" presetSubtype="0" fill="hold" grpId="0" nodeType="withEffect">
                                  <p:stCondLst>
                                    <p:cond delay="160"/>
                                  </p:stCondLst>
                                  <p:childTnLst>
                                    <p:set>
                                      <p:cBhvr>
                                        <p:cTn id="84" dur="1" fill="hold">
                                          <p:stCondLst>
                                            <p:cond delay="0"/>
                                          </p:stCondLst>
                                        </p:cTn>
                                        <p:tgtEl>
                                          <p:spTgt spid="68"/>
                                        </p:tgtEl>
                                        <p:attrNameLst>
                                          <p:attrName>style.visibility</p:attrName>
                                        </p:attrNameLst>
                                      </p:cBhvr>
                                      <p:to>
                                        <p:strVal val="visible"/>
                                      </p:to>
                                    </p:set>
                                    <p:animEffect transition="in" filter="fade">
                                      <p:cBhvr>
                                        <p:cTn id="85" dur="500"/>
                                        <p:tgtEl>
                                          <p:spTgt spid="68"/>
                                        </p:tgtEl>
                                      </p:cBhvr>
                                    </p:animEffect>
                                  </p:childTnLst>
                                </p:cTn>
                              </p:par>
                              <p:par>
                                <p:cTn id="86" presetID="10" presetClass="entr" presetSubtype="0" fill="hold" grpId="0" nodeType="withEffect">
                                  <p:stCondLst>
                                    <p:cond delay="16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4" name="Picture 3" descr="A picture containing sky, outdoor, tree, ground&#10;&#10;Description generated with very high confidence">
            <a:extLst>
              <a:ext uri="{FF2B5EF4-FFF2-40B4-BE49-F238E27FC236}">
                <a16:creationId xmlns:a16="http://schemas.microsoft.com/office/drawing/2014/main" id="{2B03CD51-ABC2-441B-BC96-AFAA6C7C71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286000"/>
            <a:ext cx="12192000" cy="9144000"/>
          </a:xfrm>
          <a:prstGeom prst="rect">
            <a:avLst/>
          </a:prstGeom>
        </p:spPr>
      </p:pic>
    </p:spTree>
    <p:extLst>
      <p:ext uri="{BB962C8B-B14F-4D97-AF65-F5344CB8AC3E}">
        <p14:creationId xmlns:p14="http://schemas.microsoft.com/office/powerpoint/2010/main" val="47219121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small boat in a body of water&#10;&#10;Description generated with very high confidence">
            <a:extLst>
              <a:ext uri="{FF2B5EF4-FFF2-40B4-BE49-F238E27FC236}">
                <a16:creationId xmlns:a16="http://schemas.microsoft.com/office/drawing/2014/main" id="{C4328DE7-E853-4D45-B2D4-4A997ACAB1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1085"/>
            <a:ext cx="12454302" cy="8296173"/>
          </a:xfrm>
          <a:prstGeom prst="rect">
            <a:avLst/>
          </a:prstGeom>
        </p:spPr>
      </p:pic>
    </p:spTree>
    <p:extLst>
      <p:ext uri="{BB962C8B-B14F-4D97-AF65-F5344CB8AC3E}">
        <p14:creationId xmlns:p14="http://schemas.microsoft.com/office/powerpoint/2010/main" val="157279287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hing&#10;&#10;Description generated with high confidence">
            <a:extLst>
              <a:ext uri="{FF2B5EF4-FFF2-40B4-BE49-F238E27FC236}">
                <a16:creationId xmlns:a16="http://schemas.microsoft.com/office/drawing/2014/main" id="{F7F30F1A-F304-4AAB-BE17-FFCBC5E1B1D1}"/>
              </a:ext>
            </a:extLst>
          </p:cNvPr>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rot="5400000">
            <a:off x="-3717141" y="-403063"/>
            <a:ext cx="24384000" cy="17861278"/>
          </a:xfrm>
          <a:prstGeom prst="rect">
            <a:avLst/>
          </a:prstGeom>
        </p:spPr>
      </p:pic>
    </p:spTree>
    <p:extLst>
      <p:ext uri="{BB962C8B-B14F-4D97-AF65-F5344CB8AC3E}">
        <p14:creationId xmlns:p14="http://schemas.microsoft.com/office/powerpoint/2010/main" val="33171787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FBA114-812B-4F53-9F31-06F63928299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7328" y="0"/>
            <a:ext cx="11117344" cy="6862713"/>
          </a:xfrm>
          <a:prstGeom prst="rect">
            <a:avLst/>
          </a:prstGeom>
        </p:spPr>
      </p:pic>
    </p:spTree>
    <p:extLst>
      <p:ext uri="{BB962C8B-B14F-4D97-AF65-F5344CB8AC3E}">
        <p14:creationId xmlns:p14="http://schemas.microsoft.com/office/powerpoint/2010/main" val="73400032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http://portal.azure.com</a:t>
            </a:r>
            <a:br>
              <a:rPr lang="en-US" dirty="0"/>
            </a:br>
            <a:endParaRPr lang="en-US" dirty="0"/>
          </a:p>
        </p:txBody>
      </p:sp>
    </p:spTree>
    <p:extLst>
      <p:ext uri="{BB962C8B-B14F-4D97-AF65-F5344CB8AC3E}">
        <p14:creationId xmlns:p14="http://schemas.microsoft.com/office/powerpoint/2010/main" val="272596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9800" y="1429230"/>
            <a:ext cx="9310688" cy="5220596"/>
          </a:xfrm>
        </p:spPr>
        <p:txBody>
          <a:bodyPr/>
          <a:lstStyle/>
          <a:p>
            <a:pPr marL="571500" indent="-571500">
              <a:buFont typeface="Arial" panose="020B0604020202020204" pitchFamily="34" charset="0"/>
              <a:buChar char="•"/>
            </a:pPr>
            <a:r>
              <a:rPr lang="en-US" dirty="0">
                <a:hlinkClick r:id="rId3"/>
              </a:rPr>
              <a:t>Get started with Azure</a:t>
            </a:r>
            <a:endParaRPr lang="en-US" dirty="0"/>
          </a:p>
          <a:p>
            <a:pPr marL="571500" indent="-571500">
              <a:buFont typeface="Arial" panose="020B0604020202020204" pitchFamily="34" charset="0"/>
              <a:buChar char="•"/>
            </a:pPr>
            <a:r>
              <a:rPr lang="en-US" dirty="0">
                <a:hlinkClick r:id="rId4"/>
              </a:rPr>
              <a:t>Microsoft Azure Blog</a:t>
            </a:r>
            <a:endParaRPr lang="en-US" dirty="0"/>
          </a:p>
          <a:p>
            <a:pPr marL="571500" indent="-571500">
              <a:buFont typeface="Arial" panose="020B0604020202020204" pitchFamily="34" charset="0"/>
              <a:buChar char="•"/>
            </a:pPr>
            <a:r>
              <a:rPr lang="en-US" dirty="0">
                <a:hlinkClick r:id="rId5"/>
              </a:rPr>
              <a:t>Azure Updates</a:t>
            </a:r>
            <a:endParaRPr lang="en-US" dirty="0"/>
          </a:p>
          <a:p>
            <a:pPr marL="571500" indent="-571500">
              <a:buFont typeface="Arial" panose="020B0604020202020204" pitchFamily="34" charset="0"/>
              <a:buChar char="•"/>
            </a:pPr>
            <a:r>
              <a:rPr lang="en-US" dirty="0">
                <a:hlinkClick r:id="rId6"/>
              </a:rPr>
              <a:t>Cloud Platform roadmap</a:t>
            </a:r>
            <a:endParaRPr lang="en-US" dirty="0"/>
          </a:p>
          <a:p>
            <a:pPr marL="571500" indent="-571500">
              <a:buFont typeface="Arial" panose="020B0604020202020204" pitchFamily="34" charset="0"/>
              <a:buChar char="•"/>
            </a:pPr>
            <a:r>
              <a:rPr lang="en-US" dirty="0">
                <a:hlinkClick r:id="rId7"/>
              </a:rPr>
              <a:t>Azure Code Samples</a:t>
            </a:r>
            <a:endParaRPr lang="en-US" dirty="0"/>
          </a:p>
          <a:p>
            <a:pPr marL="571500" indent="-571500">
              <a:buFont typeface="Arial" panose="020B0604020202020204" pitchFamily="34" charset="0"/>
              <a:buChar char="•"/>
            </a:pPr>
            <a:r>
              <a:rPr lang="en-US" dirty="0">
                <a:hlinkClick r:id="rId8"/>
              </a:rPr>
              <a:t>Azure </a:t>
            </a:r>
            <a:r>
              <a:rPr lang="en-US" dirty="0" err="1">
                <a:hlinkClick r:id="rId8"/>
              </a:rPr>
              <a:t>Quickstart</a:t>
            </a:r>
            <a:r>
              <a:rPr lang="en-US" dirty="0">
                <a:hlinkClick r:id="rId8"/>
              </a:rPr>
              <a:t> Templates</a:t>
            </a:r>
            <a:endParaRPr lang="en-US" dirty="0"/>
          </a:p>
          <a:p>
            <a:pPr marL="571500" indent="-571500">
              <a:buFont typeface="Arial" panose="020B0604020202020204" pitchFamily="34" charset="0"/>
              <a:buChar char="•"/>
            </a:pPr>
            <a:r>
              <a:rPr lang="en-US" dirty="0" err="1">
                <a:hlinkClick r:id="rId9"/>
              </a:rPr>
              <a:t>AzureCAT</a:t>
            </a:r>
            <a:r>
              <a:rPr lang="en-US" dirty="0">
                <a:hlinkClick r:id="rId9"/>
              </a:rPr>
              <a:t> Guidance</a:t>
            </a:r>
            <a:endParaRPr lang="en-US" dirty="0"/>
          </a:p>
          <a:p>
            <a:pPr marL="571500" indent="-571500">
              <a:buFont typeface="Arial" panose="020B0604020202020204" pitchFamily="34" charset="0"/>
              <a:buChar char="•"/>
            </a:pPr>
            <a:r>
              <a:rPr lang="en-US" dirty="0">
                <a:hlinkClick r:id="rId10"/>
              </a:rPr>
              <a:t>Cloud Design Patterns</a:t>
            </a: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endParaRPr lang="en-US" dirty="0"/>
          </a:p>
          <a:p>
            <a:endParaRPr lang="en-US" dirty="0"/>
          </a:p>
          <a:p>
            <a:endParaRPr lang="en-US" dirty="0"/>
          </a:p>
          <a:p>
            <a:endParaRPr lang="en-US" dirty="0"/>
          </a:p>
        </p:txBody>
      </p:sp>
      <p:sp>
        <p:nvSpPr>
          <p:cNvPr id="2" name="TextBox 1"/>
          <p:cNvSpPr txBox="1"/>
          <p:nvPr/>
        </p:nvSpPr>
        <p:spPr>
          <a:xfrm>
            <a:off x="589800" y="242596"/>
            <a:ext cx="8684829" cy="1311128"/>
          </a:xfrm>
          <a:prstGeom prst="rect">
            <a:avLst/>
          </a:prstGeom>
          <a:noFill/>
        </p:spPr>
        <p:txBody>
          <a:bodyPr wrap="square" lIns="182880" tIns="146304" rIns="182880" bIns="146304" rtlCol="0">
            <a:spAutoFit/>
          </a:bodyPr>
          <a:lstStyle/>
          <a:p>
            <a:r>
              <a:rPr lang="en-US" sz="6600" dirty="0">
                <a:solidFill>
                  <a:schemeClr val="bg1"/>
                </a:solidFill>
                <a:latin typeface="+mj-lt"/>
              </a:rPr>
              <a:t>References</a:t>
            </a:r>
            <a:r>
              <a:rPr lang="en-US" sz="6600" dirty="0">
                <a:solidFill>
                  <a:schemeClr val="bg1"/>
                </a:solidFill>
              </a:rPr>
              <a:t>:</a:t>
            </a:r>
          </a:p>
        </p:txBody>
      </p:sp>
    </p:spTree>
    <p:extLst>
      <p:ext uri="{BB962C8B-B14F-4D97-AF65-F5344CB8AC3E}">
        <p14:creationId xmlns:p14="http://schemas.microsoft.com/office/powerpoint/2010/main" val="13011982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Welcome!</a:t>
            </a:r>
            <a:endParaRPr lang="nl-BE"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85816" y="5638826"/>
            <a:ext cx="1806182" cy="1219173"/>
          </a:xfrm>
          <a:prstGeom prst="rect">
            <a:avLst/>
          </a:prstGeom>
        </p:spPr>
      </p:pic>
      <p:pic>
        <p:nvPicPr>
          <p:cNvPr id="3" name="Welcome">
            <a:hlinkClick r:id="" action="ppaction://media"/>
            <a:extLst>
              <a:ext uri="{FF2B5EF4-FFF2-40B4-BE49-F238E27FC236}">
                <a16:creationId xmlns:a16="http://schemas.microsoft.com/office/drawing/2014/main" id="{FC9B6F5C-B268-413E-9612-5A5D776907B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1998" cy="6857999"/>
          </a:xfrm>
          <a:prstGeom prst="rect">
            <a:avLst/>
          </a:prstGeom>
        </p:spPr>
      </p:pic>
    </p:spTree>
    <p:extLst>
      <p:ext uri="{BB962C8B-B14F-4D97-AF65-F5344CB8AC3E}">
        <p14:creationId xmlns:p14="http://schemas.microsoft.com/office/powerpoint/2010/main" val="577109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8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99088" y="2309136"/>
            <a:ext cx="4685129"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0000"/>
                </a:solidFill>
                <a:effectLst/>
                <a:uLnTx/>
                <a:uFillTx/>
                <a:latin typeface="Calibri" panose="020F0502020204030204"/>
                <a:ea typeface="+mn-ea"/>
                <a:cs typeface="+mn-cs"/>
              </a:rPr>
              <a:t>2017 Global Sponsors</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2850" y="506451"/>
            <a:ext cx="3348207" cy="1073143"/>
          </a:xfrm>
          <a:prstGeom prst="rect">
            <a:avLst/>
          </a:prstGeom>
        </p:spPr>
      </p:pic>
      <p:sp>
        <p:nvSpPr>
          <p:cNvPr id="20" name="TextBox 19"/>
          <p:cNvSpPr txBox="1"/>
          <p:nvPr/>
        </p:nvSpPr>
        <p:spPr>
          <a:xfrm>
            <a:off x="2835879" y="6215992"/>
            <a:ext cx="681154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Make sure to ask the organizers for the “Stuff We All Get” information!</a:t>
            </a: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20761" b="22015"/>
          <a:stretch/>
        </p:blipFill>
        <p:spPr>
          <a:xfrm>
            <a:off x="8907657" y="1317811"/>
            <a:ext cx="2969428" cy="1699211"/>
          </a:xfrm>
          <a:prstGeom prst="rect">
            <a:avLst/>
          </a:prstGeom>
        </p:spPr>
      </p:pic>
      <p:pic>
        <p:nvPicPr>
          <p:cNvPr id="18" name="Picture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420" y="3386093"/>
            <a:ext cx="4646158" cy="952825"/>
          </a:xfrm>
          <a:prstGeom prst="rect">
            <a:avLst/>
          </a:prstGeom>
        </p:spPr>
      </p:pic>
      <p:pic>
        <p:nvPicPr>
          <p:cNvPr id="25" name="Picture 2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81143" y="1039906"/>
            <a:ext cx="3600434" cy="1003217"/>
          </a:xfrm>
          <a:prstGeom prst="rect">
            <a:avLst/>
          </a:prstGeom>
        </p:spPr>
      </p:pic>
      <p:pic>
        <p:nvPicPr>
          <p:cNvPr id="16" name="Picture 15">
            <a:extLst>
              <a:ext uri="{FF2B5EF4-FFF2-40B4-BE49-F238E27FC236}">
                <a16:creationId xmlns:a16="http://schemas.microsoft.com/office/drawing/2014/main" id="{4600FE83-B74B-447D-BA9C-0F1A23D4979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85816" y="5638826"/>
            <a:ext cx="1806182" cy="1219173"/>
          </a:xfrm>
          <a:prstGeom prst="rect">
            <a:avLst/>
          </a:prstGeom>
        </p:spPr>
      </p:pic>
      <p:pic>
        <p:nvPicPr>
          <p:cNvPr id="21" name="Picture 20" descr="C:\Users\Mike\AppData\Local\Microsoft\Windows\INetCache\Content.Word\SentryOne-logo-300px.png">
            <a:extLst>
              <a:ext uri="{FF2B5EF4-FFF2-40B4-BE49-F238E27FC236}">
                <a16:creationId xmlns:a16="http://schemas.microsoft.com/office/drawing/2014/main" id="{F7ED822C-9D0A-4C9A-A1B5-B08C3B186E7C}"/>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2276711" y="5155061"/>
            <a:ext cx="3964940" cy="688340"/>
          </a:xfrm>
          <a:prstGeom prst="rect">
            <a:avLst/>
          </a:prstGeom>
          <a:noFill/>
          <a:ln>
            <a:noFill/>
          </a:ln>
        </p:spPr>
      </p:pic>
      <p:pic>
        <p:nvPicPr>
          <p:cNvPr id="22" name="Picture 21" descr="https://global.azurebootcamp.net/wp-content/uploads/2013/04/microsoft-dx-300x292.png">
            <a:extLst>
              <a:ext uri="{FF2B5EF4-FFF2-40B4-BE49-F238E27FC236}">
                <a16:creationId xmlns:a16="http://schemas.microsoft.com/office/drawing/2014/main" id="{2592A8B3-9CB7-41AA-B644-25AE0333A6ED}"/>
              </a:ext>
            </a:extLst>
          </p:cNvPr>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660822" y="3420669"/>
            <a:ext cx="2420470" cy="2196354"/>
          </a:xfrm>
          <a:prstGeom prst="rect">
            <a:avLst/>
          </a:prstGeom>
          <a:noFill/>
          <a:ln>
            <a:noFill/>
          </a:ln>
        </p:spPr>
      </p:pic>
    </p:spTree>
    <p:extLst>
      <p:ext uri="{BB962C8B-B14F-4D97-AF65-F5344CB8AC3E}">
        <p14:creationId xmlns:p14="http://schemas.microsoft.com/office/powerpoint/2010/main" val="2807811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2724150" y="561232"/>
          <a:ext cx="9029700" cy="3962400"/>
        </p:xfrm>
        <a:graphic>
          <a:graphicData uri="http://schemas.openxmlformats.org/drawingml/2006/table">
            <a:tbl>
              <a:tblPr firstRow="1" firstCol="1" bandRow="1">
                <a:tableStyleId>{5C22544A-7EE6-4342-B048-85BDC9FD1C3A}</a:tableStyleId>
              </a:tblPr>
              <a:tblGrid>
                <a:gridCol w="3781425">
                  <a:extLst>
                    <a:ext uri="{9D8B030D-6E8A-4147-A177-3AD203B41FA5}">
                      <a16:colId xmlns:a16="http://schemas.microsoft.com/office/drawing/2014/main" val="20000"/>
                    </a:ext>
                  </a:extLst>
                </a:gridCol>
                <a:gridCol w="5248275">
                  <a:extLst>
                    <a:ext uri="{9D8B030D-6E8A-4147-A177-3AD203B41FA5}">
                      <a16:colId xmlns:a16="http://schemas.microsoft.com/office/drawing/2014/main" val="20001"/>
                    </a:ext>
                  </a:extLst>
                </a:gridCol>
              </a:tblGrid>
              <a:tr h="147624">
                <a:tc>
                  <a:txBody>
                    <a:bodyPr/>
                    <a:lstStyle/>
                    <a:p>
                      <a:pPr marL="0" marR="0">
                        <a:spcBef>
                          <a:spcPts val="0"/>
                        </a:spcBef>
                        <a:spcAft>
                          <a:spcPts val="0"/>
                        </a:spcAft>
                      </a:pPr>
                      <a:r>
                        <a:rPr lang="en-US" sz="2000" dirty="0">
                          <a:effectLst/>
                        </a:rPr>
                        <a:t>Sponsor</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tc>
                  <a:txBody>
                    <a:bodyPr/>
                    <a:lstStyle/>
                    <a:p>
                      <a:pPr marL="0" marR="0">
                        <a:spcBef>
                          <a:spcPts val="0"/>
                        </a:spcBef>
                        <a:spcAft>
                          <a:spcPts val="0"/>
                        </a:spcAft>
                      </a:pPr>
                      <a:r>
                        <a:rPr lang="en-US" sz="2000">
                          <a:effectLst/>
                        </a:rPr>
                        <a:t>Offering</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extLst>
                  <a:ext uri="{0D108BD9-81ED-4DB2-BD59-A6C34878D82A}">
                    <a16:rowId xmlns:a16="http://schemas.microsoft.com/office/drawing/2014/main" val="10000"/>
                  </a:ext>
                </a:extLst>
              </a:tr>
              <a:tr h="280731">
                <a:tc>
                  <a:txBody>
                    <a:bodyPr/>
                    <a:lstStyle/>
                    <a:p>
                      <a:pPr marL="0" marR="0">
                        <a:spcBef>
                          <a:spcPts val="0"/>
                        </a:spcBef>
                        <a:spcAft>
                          <a:spcPts val="0"/>
                        </a:spcAft>
                      </a:pPr>
                      <a:r>
                        <a:rPr lang="en-US" sz="2000" dirty="0">
                          <a:effectLst/>
                        </a:rPr>
                        <a:t>Cloudmonix</a:t>
                      </a:r>
                    </a:p>
                    <a:p>
                      <a:pPr marL="0" marR="0">
                        <a:spcBef>
                          <a:spcPts val="0"/>
                        </a:spcBef>
                        <a:spcAft>
                          <a:spcPts val="0"/>
                        </a:spcAft>
                      </a:pPr>
                      <a:r>
                        <a:rPr lang="en-US" sz="2000" u="sng" dirty="0">
                          <a:effectLst/>
                          <a:hlinkClick r:id="rId2"/>
                        </a:rPr>
                        <a:t>https://cloudmonix.com/</a:t>
                      </a:r>
                      <a:r>
                        <a:rPr lang="en-US" sz="2000" dirty="0">
                          <a:effectLst/>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tc>
                  <a:txBody>
                    <a:bodyPr/>
                    <a:lstStyle/>
                    <a:p>
                      <a:pPr marL="0" marR="0">
                        <a:spcBef>
                          <a:spcPts val="0"/>
                        </a:spcBef>
                        <a:spcAft>
                          <a:spcPts val="0"/>
                        </a:spcAft>
                      </a:pPr>
                      <a:r>
                        <a:rPr lang="en-US" sz="2000" dirty="0">
                          <a:effectLst/>
                          <a:hlinkClick r:id="rId3"/>
                        </a:rPr>
                        <a:t>Cloudmonix</a:t>
                      </a:r>
                      <a:r>
                        <a:rPr lang="en-US" sz="2000" dirty="0">
                          <a:effectLst/>
                        </a:rPr>
                        <a:t> offers 1 full month of unlimited monitoring under the Ultimate plan.</a:t>
                      </a:r>
                    </a:p>
                    <a:p>
                      <a:pPr marL="0" marR="0">
                        <a:spcBef>
                          <a:spcPts val="0"/>
                        </a:spcBef>
                        <a:spcAft>
                          <a:spcPts val="0"/>
                        </a:spcAft>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extLst>
                  <a:ext uri="{0D108BD9-81ED-4DB2-BD59-A6C34878D82A}">
                    <a16:rowId xmlns:a16="http://schemas.microsoft.com/office/drawing/2014/main" val="10006"/>
                  </a:ext>
                </a:extLst>
              </a:tr>
              <a:tr h="280731">
                <a:tc>
                  <a:txBody>
                    <a:bodyPr/>
                    <a:lstStyle/>
                    <a:p>
                      <a:pPr marL="0" marR="0">
                        <a:spcBef>
                          <a:spcPts val="0"/>
                        </a:spcBef>
                        <a:spcAft>
                          <a:spcPts val="0"/>
                        </a:spcAft>
                      </a:pPr>
                      <a:r>
                        <a:rPr lang="en-US" sz="2000" dirty="0" err="1">
                          <a:effectLst/>
                          <a:latin typeface="Calibri" panose="020F0502020204030204" pitchFamily="34" charset="0"/>
                          <a:ea typeface="Calibri" panose="020F0502020204030204" pitchFamily="34" charset="0"/>
                          <a:cs typeface="Times New Roman" panose="02020603050405020304" pitchFamily="18" charset="0"/>
                        </a:rPr>
                        <a:t>SentryOne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ea typeface="Calibri" panose="020F0502020204030204" pitchFamily="34" charset="0"/>
                          <a:cs typeface="Times New Roman" panose="02020603050405020304" pitchFamily="18" charset="0"/>
                          <a:hlinkClick r:id="rId4"/>
                        </a:rPr>
                        <a:t>http://www.sentryone.com/</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tc>
                  <a:txBody>
                    <a:bodyPr/>
                    <a:lstStyle/>
                    <a:p>
                      <a:r>
                        <a:rPr lang="nl-BE" sz="2000" dirty="0">
                          <a:effectLst/>
                          <a:hlinkClick r:id="rId5"/>
                        </a:rPr>
                        <a:t>SQL Sentry</a:t>
                      </a:r>
                      <a:r>
                        <a:rPr lang="nl-BE" sz="2000" dirty="0">
                          <a:effectLst/>
                        </a:rPr>
                        <a:t> offers an extended evaluation for every </a:t>
                      </a:r>
                      <a:r>
                        <a:rPr lang="nl-BE" sz="2000" dirty="0" err="1">
                          <a:effectLst/>
                        </a:rPr>
                        <a:t>attendee</a:t>
                      </a:r>
                      <a:r>
                        <a:rPr lang="nl-BE" sz="2000" dirty="0">
                          <a:effectLst/>
                        </a:rPr>
                        <a:t>.</a:t>
                      </a:r>
                    </a:p>
                  </a:txBody>
                  <a:tcPr marL="57422" marR="57422" marT="0" marB="0"/>
                </a:tc>
                <a:extLst>
                  <a:ext uri="{0D108BD9-81ED-4DB2-BD59-A6C34878D82A}">
                    <a16:rowId xmlns:a16="http://schemas.microsoft.com/office/drawing/2014/main" val="10008"/>
                  </a:ext>
                </a:extLst>
              </a:tr>
              <a:tr h="28073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ea typeface="Calibri" panose="020F0502020204030204" pitchFamily="34" charset="0"/>
                          <a:cs typeface="Times New Roman" panose="02020603050405020304" pitchFamily="18" charset="0"/>
                        </a:rPr>
                        <a:t>ServiceBus360</a:t>
                      </a: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ea typeface="Calibri" panose="020F0502020204030204" pitchFamily="34" charset="0"/>
                          <a:cs typeface="Times New Roman" panose="02020603050405020304" pitchFamily="18" charset="0"/>
                          <a:hlinkClick r:id="rId6"/>
                        </a:rPr>
                        <a:t>http://www.servicebus360.com</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p>
                  </a:txBody>
                  <a:tcPr marL="57422" marR="57422" marT="0" marB="0"/>
                </a:tc>
                <a:tc>
                  <a:txBody>
                    <a:bodyPr/>
                    <a:lstStyle/>
                    <a:p>
                      <a:r>
                        <a:rPr lang="en-US" sz="2000" dirty="0">
                          <a:effectLst/>
                          <a:hlinkClick r:id="rId6"/>
                        </a:rPr>
                        <a:t>Servicebus360</a:t>
                      </a:r>
                      <a:r>
                        <a:rPr lang="en-US" sz="2000" dirty="0">
                          <a:effectLst/>
                        </a:rPr>
                        <a:t> offers an extended license until September 30 for all attendees, and this for 3 namespaces, 3 alarms per namespace, 3 resources per namespace to monitor and 2 users.</a:t>
                      </a:r>
                    </a:p>
                  </a:txBody>
                  <a:tcPr marL="57422" marR="57422" marT="0" marB="0"/>
                </a:tc>
                <a:extLst>
                  <a:ext uri="{0D108BD9-81ED-4DB2-BD59-A6C34878D82A}">
                    <a16:rowId xmlns:a16="http://schemas.microsoft.com/office/drawing/2014/main" val="279315004"/>
                  </a:ext>
                </a:extLst>
              </a:tr>
              <a:tr h="28073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err="1">
                          <a:effectLst/>
                          <a:latin typeface="Calibri" panose="020F0502020204030204" pitchFamily="34" charset="0"/>
                          <a:ea typeface="Calibri" panose="020F0502020204030204" pitchFamily="34" charset="0"/>
                          <a:cs typeface="Times New Roman" panose="02020603050405020304" pitchFamily="18" charset="0"/>
                        </a:rPr>
                        <a:t>OpsGility</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ea typeface="Calibri" panose="020F0502020204030204" pitchFamily="34" charset="0"/>
                          <a:cs typeface="Times New Roman" panose="02020603050405020304" pitchFamily="18" charset="0"/>
                          <a:hlinkClick r:id="rId7"/>
                        </a:rPr>
                        <a:t>http://www.Opsgility.com</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p>
                  </a:txBody>
                  <a:tcPr marL="57422" marR="57422" marT="0" marB="0"/>
                </a:tc>
                <a:tc>
                  <a:txBody>
                    <a:bodyPr/>
                    <a:lstStyle/>
                    <a:p>
                      <a:r>
                        <a:rPr lang="en-US" sz="2000" dirty="0">
                          <a:effectLst/>
                          <a:hlinkClick r:id="rId7"/>
                        </a:rPr>
                        <a:t>Opsgility</a:t>
                      </a:r>
                      <a:r>
                        <a:rPr lang="en-US" sz="2000" dirty="0">
                          <a:effectLst/>
                        </a:rPr>
                        <a:t> offers a 30 day subscription free trial for all attendees.</a:t>
                      </a:r>
                    </a:p>
                  </a:txBody>
                  <a:tcPr marL="57422" marR="57422" marT="0" marB="0"/>
                </a:tc>
                <a:extLst>
                  <a:ext uri="{0D108BD9-81ED-4DB2-BD59-A6C34878D82A}">
                    <a16:rowId xmlns:a16="http://schemas.microsoft.com/office/drawing/2014/main" val="1707420635"/>
                  </a:ext>
                </a:extLst>
              </a:tr>
            </a:tbl>
          </a:graphicData>
        </a:graphic>
      </p:graphicFrame>
      <p:sp>
        <p:nvSpPr>
          <p:cNvPr id="3" name="TextBox 2"/>
          <p:cNvSpPr txBox="1"/>
          <p:nvPr/>
        </p:nvSpPr>
        <p:spPr>
          <a:xfrm>
            <a:off x="2835879" y="6215992"/>
            <a:ext cx="681154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Make sure to ask the organizers for the “Stuff We All Get” information!</a:t>
            </a:r>
          </a:p>
        </p:txBody>
      </p:sp>
      <p:sp>
        <p:nvSpPr>
          <p:cNvPr id="4" name="TextBox 3"/>
          <p:cNvSpPr txBox="1"/>
          <p:nvPr/>
        </p:nvSpPr>
        <p:spPr>
          <a:xfrm>
            <a:off x="4663269" y="0"/>
            <a:ext cx="3156763"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Stuff We All Get</a:t>
            </a:r>
          </a:p>
        </p:txBody>
      </p:sp>
      <p:pic>
        <p:nvPicPr>
          <p:cNvPr id="1044" name="Picture 20" descr="CloudMonix-Orange-cropped"/>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2367" y="919172"/>
            <a:ext cx="2381298" cy="485739"/>
          </a:xfrm>
          <a:prstGeom prst="rect">
            <a:avLst/>
          </a:prstGeom>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9AFB916C-68FD-4EAB-9050-741974400DE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0385816" y="5638826"/>
            <a:ext cx="1806182" cy="1219173"/>
          </a:xfrm>
          <a:prstGeom prst="rect">
            <a:avLst/>
          </a:prstGeom>
        </p:spPr>
      </p:pic>
      <p:pic>
        <p:nvPicPr>
          <p:cNvPr id="12" name="Picture 11" descr="C:\Users\Mike\AppData\Local\Microsoft\Windows\INetCache\Content.Word\SentryOne-logo-300px.png">
            <a:extLst>
              <a:ext uri="{FF2B5EF4-FFF2-40B4-BE49-F238E27FC236}">
                <a16:creationId xmlns:a16="http://schemas.microsoft.com/office/drawing/2014/main" id="{1E8D2F85-100B-457E-B4C2-85724A6B6872}"/>
              </a:ext>
            </a:extLst>
          </p:cNvPr>
          <p:cNvPicPr/>
          <p:nvPr/>
        </p:nvPicPr>
        <p:blipFill>
          <a:blip r:embed="rId10">
            <a:extLst>
              <a:ext uri="{28A0092B-C50C-407E-A947-70E740481C1C}">
                <a14:useLocalDpi xmlns:a14="http://schemas.microsoft.com/office/drawing/2010/main" val="0"/>
              </a:ext>
            </a:extLst>
          </a:blip>
          <a:srcRect/>
          <a:stretch>
            <a:fillRect/>
          </a:stretch>
        </p:blipFill>
        <p:spPr bwMode="auto">
          <a:xfrm>
            <a:off x="322367" y="1933485"/>
            <a:ext cx="2386558" cy="414322"/>
          </a:xfrm>
          <a:prstGeom prst="rect">
            <a:avLst/>
          </a:prstGeom>
          <a:noFill/>
          <a:ln>
            <a:noFill/>
          </a:ln>
        </p:spPr>
      </p:pic>
      <p:pic>
        <p:nvPicPr>
          <p:cNvPr id="13" name="Picture 12" descr="C:\Users\Mike\AppData\Local\Microsoft\Windows\INetCache\Content.Word\servicebus360_logo_blue.png">
            <a:extLst>
              <a:ext uri="{FF2B5EF4-FFF2-40B4-BE49-F238E27FC236}">
                <a16:creationId xmlns:a16="http://schemas.microsoft.com/office/drawing/2014/main" id="{80B578EA-FECF-4365-B7B3-53A3E8D08896}"/>
              </a:ext>
            </a:extLst>
          </p:cNvPr>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27626" y="2806834"/>
            <a:ext cx="2297417" cy="292264"/>
          </a:xfrm>
          <a:prstGeom prst="rect">
            <a:avLst/>
          </a:prstGeom>
          <a:noFill/>
          <a:ln>
            <a:noFill/>
          </a:ln>
        </p:spPr>
      </p:pic>
      <p:pic>
        <p:nvPicPr>
          <p:cNvPr id="14" name="Picture 13" descr="C:\Users\Mike\AppData\Local\Microsoft\Windows\INetCache\Content.Word\Color Logo with Tagline - New Design.png">
            <a:extLst>
              <a:ext uri="{FF2B5EF4-FFF2-40B4-BE49-F238E27FC236}">
                <a16:creationId xmlns:a16="http://schemas.microsoft.com/office/drawing/2014/main" id="{681B0DF1-56A7-45F6-80BD-89EE6AF88DF6}"/>
              </a:ext>
            </a:extLst>
          </p:cNvPr>
          <p:cNvPicPr/>
          <p:nvPr/>
        </p:nvPicPr>
        <p:blipFill rotWithShape="1">
          <a:blip r:embed="rId12" cstate="print">
            <a:extLst>
              <a:ext uri="{28A0092B-C50C-407E-A947-70E740481C1C}">
                <a14:useLocalDpi xmlns:a14="http://schemas.microsoft.com/office/drawing/2010/main" val="0"/>
              </a:ext>
            </a:extLst>
          </a:blip>
          <a:srcRect b="28638"/>
          <a:stretch/>
        </p:blipFill>
        <p:spPr bwMode="auto">
          <a:xfrm>
            <a:off x="327627" y="3890695"/>
            <a:ext cx="2297417" cy="632937"/>
          </a:xfrm>
          <a:prstGeom prst="rect">
            <a:avLst/>
          </a:prstGeom>
          <a:noFill/>
          <a:ln>
            <a:noFill/>
          </a:ln>
        </p:spPr>
      </p:pic>
    </p:spTree>
    <p:extLst>
      <p:ext uri="{BB962C8B-B14F-4D97-AF65-F5344CB8AC3E}">
        <p14:creationId xmlns:p14="http://schemas.microsoft.com/office/powerpoint/2010/main" val="1108830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012759" y="352926"/>
            <a:ext cx="2457789"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Raffle Prizes</a:t>
            </a:r>
          </a:p>
        </p:txBody>
      </p:sp>
      <p:sp>
        <p:nvSpPr>
          <p:cNvPr id="6" name="TextBox 5"/>
          <p:cNvSpPr txBox="1"/>
          <p:nvPr/>
        </p:nvSpPr>
        <p:spPr>
          <a:xfrm>
            <a:off x="4322091" y="1496902"/>
            <a:ext cx="7869907"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 Winner: One license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choosen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from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ReSharper</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dotTrace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Memory,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dotTrace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Performance,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dotCover</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dotPeek</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PhpStorm</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PyCharm</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IntelliJ IDEA,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AppCode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WebStorm,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RubyMine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You’ll receive a voucher with a code from the organizers.</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2195" y="3939403"/>
            <a:ext cx="2462352" cy="789217"/>
          </a:xfrm>
          <a:prstGeom prst="rect">
            <a:avLst/>
          </a:prstGeom>
        </p:spPr>
      </p:pic>
      <p:sp>
        <p:nvSpPr>
          <p:cNvPr id="11" name="TextBox 10"/>
          <p:cNvSpPr txBox="1"/>
          <p:nvPr/>
        </p:nvSpPr>
        <p:spPr>
          <a:xfrm>
            <a:off x="4322089" y="3939403"/>
            <a:ext cx="786990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3" tooltip="MyGet"/>
              </a:rPr>
              <a:t>MyGet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is offering a free Starter subscription for 1 year for 1 attendee per location.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Give your Full name and email to the Organizers</a:t>
            </a:r>
          </a:p>
        </p:txBody>
      </p:sp>
      <p:pic>
        <p:nvPicPr>
          <p:cNvPr id="13" name="Picture 12"/>
          <p:cNvPicPr>
            <a:picLocks noChangeAspect="1"/>
          </p:cNvPicPr>
          <p:nvPr/>
        </p:nvPicPr>
        <p:blipFill rotWithShape="1">
          <a:blip r:embed="rId4">
            <a:extLst>
              <a:ext uri="{28A0092B-C50C-407E-A947-70E740481C1C}">
                <a14:useLocalDpi xmlns:a14="http://schemas.microsoft.com/office/drawing/2010/main" val="0"/>
              </a:ext>
            </a:extLst>
          </a:blip>
          <a:srcRect t="24415" b="23062"/>
          <a:stretch/>
        </p:blipFill>
        <p:spPr>
          <a:xfrm>
            <a:off x="2163721" y="1590261"/>
            <a:ext cx="1980826" cy="1040414"/>
          </a:xfrm>
          <a:prstGeom prst="rect">
            <a:avLst/>
          </a:prstGeom>
        </p:spPr>
      </p:pic>
      <p:pic>
        <p:nvPicPr>
          <p:cNvPr id="14" name="Picture 13">
            <a:extLst>
              <a:ext uri="{FF2B5EF4-FFF2-40B4-BE49-F238E27FC236}">
                <a16:creationId xmlns:a16="http://schemas.microsoft.com/office/drawing/2014/main" id="{7200624C-0410-4AB7-B50F-B06EBCD628A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85816" y="5638826"/>
            <a:ext cx="1806182" cy="1219173"/>
          </a:xfrm>
          <a:prstGeom prst="rect">
            <a:avLst/>
          </a:prstGeom>
        </p:spPr>
      </p:pic>
      <p:sp>
        <p:nvSpPr>
          <p:cNvPr id="12" name="TextBox 11">
            <a:extLst>
              <a:ext uri="{FF2B5EF4-FFF2-40B4-BE49-F238E27FC236}">
                <a16:creationId xmlns:a16="http://schemas.microsoft.com/office/drawing/2014/main" id="{CDBFFF62-C9B5-4C03-A0DA-2B2726B2C55E}"/>
              </a:ext>
            </a:extLst>
          </p:cNvPr>
          <p:cNvSpPr txBox="1"/>
          <p:nvPr/>
        </p:nvSpPr>
        <p:spPr>
          <a:xfrm>
            <a:off x="4322092" y="2813283"/>
            <a:ext cx="786990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 Winner: a 1 year license of </a:t>
            </a:r>
            <a:r>
              <a:rPr kumimoji="0" lang="nl-BE" sz="1800" b="1" i="0" u="none" strike="noStrike" kern="1200" cap="none" spc="0" normalizeH="0" baseline="0" noProof="0" dirty="0" err="1">
                <a:ln>
                  <a:noFill/>
                </a:ln>
                <a:solidFill>
                  <a:prstClr val="black"/>
                </a:solidFill>
                <a:effectLst/>
                <a:uLnTx/>
                <a:uFillTx/>
                <a:latin typeface="Calibri" panose="020F0502020204030204"/>
                <a:ea typeface="+mn-ea"/>
                <a:cs typeface="+mn-cs"/>
              </a:rPr>
              <a:t>DBSentry</a:t>
            </a:r>
            <a:r>
              <a:rPr kumimoji="0" lang="nl-BE" sz="18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nl-BE" sz="1800" b="1" i="0" u="none" strike="noStrike" kern="1200" cap="none" spc="0" normalizeH="0" baseline="0" noProof="0" dirty="0" err="1">
                <a:ln>
                  <a:noFill/>
                </a:ln>
                <a:solidFill>
                  <a:prstClr val="black"/>
                </a:solidFill>
                <a:effectLst/>
                <a:uLnTx/>
                <a:uFillTx/>
                <a:latin typeface="Calibri" panose="020F0502020204030204"/>
                <a:ea typeface="+mn-ea"/>
                <a:cs typeface="+mn-cs"/>
              </a:rPr>
              <a:t>formerly</a:t>
            </a:r>
            <a:r>
              <a:rPr kumimoji="0" lang="nl-BE" sz="18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6"/>
              </a:rPr>
              <a:t>Performance Advisor for Azure SQL Database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for raffle per location.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Give your Full name and email to the Organizers</a:t>
            </a:r>
          </a:p>
        </p:txBody>
      </p:sp>
      <p:sp>
        <p:nvSpPr>
          <p:cNvPr id="15" name="TextBox 14">
            <a:extLst>
              <a:ext uri="{FF2B5EF4-FFF2-40B4-BE49-F238E27FC236}">
                <a16:creationId xmlns:a16="http://schemas.microsoft.com/office/drawing/2014/main" id="{D5FE5993-C5B8-47A4-892F-8315F6CBBC9A}"/>
              </a:ext>
            </a:extLst>
          </p:cNvPr>
          <p:cNvSpPr txBox="1"/>
          <p:nvPr/>
        </p:nvSpPr>
        <p:spPr>
          <a:xfrm>
            <a:off x="4322091" y="5091459"/>
            <a:ext cx="786990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They offer 3 12-month subscriptions per GAB Location.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Give your Full name, email phone and company to the Organizers</a:t>
            </a:r>
          </a:p>
        </p:txBody>
      </p:sp>
      <p:pic>
        <p:nvPicPr>
          <p:cNvPr id="17" name="Picture 16">
            <a:extLst>
              <a:ext uri="{FF2B5EF4-FFF2-40B4-BE49-F238E27FC236}">
                <a16:creationId xmlns:a16="http://schemas.microsoft.com/office/drawing/2014/main" id="{B6E080B8-4A59-4DD4-8D61-F1E9CEBA630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720858" y="5096637"/>
            <a:ext cx="2423689" cy="675332"/>
          </a:xfrm>
          <a:prstGeom prst="rect">
            <a:avLst/>
          </a:prstGeom>
        </p:spPr>
      </p:pic>
      <p:pic>
        <p:nvPicPr>
          <p:cNvPr id="18" name="Picture 17" descr="C:\Users\Mike\AppData\Local\Microsoft\Windows\INetCache\Content.Word\SentryOne-logo-300px.png">
            <a:extLst>
              <a:ext uri="{FF2B5EF4-FFF2-40B4-BE49-F238E27FC236}">
                <a16:creationId xmlns:a16="http://schemas.microsoft.com/office/drawing/2014/main" id="{2D3D6532-E48A-4779-A39C-8D250F239392}"/>
              </a:ext>
            </a:extLst>
          </p:cNvPr>
          <p:cNvPicPr/>
          <p:nvPr/>
        </p:nvPicPr>
        <p:blipFill>
          <a:blip r:embed="rId8">
            <a:extLst>
              <a:ext uri="{28A0092B-C50C-407E-A947-70E740481C1C}">
                <a14:useLocalDpi xmlns:a14="http://schemas.microsoft.com/office/drawing/2010/main" val="0"/>
              </a:ext>
            </a:extLst>
          </a:blip>
          <a:srcRect/>
          <a:stretch>
            <a:fillRect/>
          </a:stretch>
        </p:blipFill>
        <p:spPr bwMode="auto">
          <a:xfrm>
            <a:off x="1766000" y="3087479"/>
            <a:ext cx="2386558" cy="414322"/>
          </a:xfrm>
          <a:prstGeom prst="rect">
            <a:avLst/>
          </a:prstGeom>
          <a:noFill/>
          <a:ln>
            <a:noFill/>
          </a:ln>
        </p:spPr>
      </p:pic>
    </p:spTree>
    <p:extLst>
      <p:ext uri="{BB962C8B-B14F-4D97-AF65-F5344CB8AC3E}">
        <p14:creationId xmlns:p14="http://schemas.microsoft.com/office/powerpoint/2010/main" val="2788267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dirty="0"/>
              <a:t>Welcome</a:t>
            </a:r>
            <a:br>
              <a:rPr lang="en-US" b="1" dirty="0"/>
            </a:br>
            <a:r>
              <a:rPr lang="en-US" sz="4800" b="1" dirty="0"/>
              <a:t>Let’s get acquainted</a:t>
            </a: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r>
              <a:rPr lang="fr-CA" sz="2400" dirty="0"/>
              <a:t>9h00-9h30</a:t>
            </a:r>
            <a:r>
              <a:rPr lang="fr-CA" sz="2400" b="1" dirty="0"/>
              <a:t> Intro + Portail Azure</a:t>
            </a:r>
            <a:r>
              <a:rPr lang="fr-CA" sz="2400" dirty="0"/>
              <a:t> </a:t>
            </a:r>
          </a:p>
          <a:p>
            <a:pPr marL="0" indent="0">
              <a:buNone/>
            </a:pPr>
            <a:r>
              <a:rPr lang="fr-CA" sz="2400" dirty="0"/>
              <a:t> </a:t>
            </a:r>
          </a:p>
          <a:p>
            <a:r>
              <a:rPr lang="fr-CA" sz="2400" dirty="0"/>
              <a:t>9h30-10h15</a:t>
            </a:r>
            <a:r>
              <a:rPr lang="fr-CA" sz="2400" b="1" dirty="0"/>
              <a:t> Web Apps</a:t>
            </a:r>
            <a:r>
              <a:rPr lang="fr-CA" sz="2400" dirty="0"/>
              <a:t> </a:t>
            </a:r>
            <a:br>
              <a:rPr lang="fr-CA" sz="2400" dirty="0"/>
            </a:br>
            <a:endParaRPr lang="fr-CA" sz="2400" dirty="0"/>
          </a:p>
          <a:p>
            <a:r>
              <a:rPr lang="fr-CA" sz="2400" dirty="0"/>
              <a:t>10h15-11h00</a:t>
            </a:r>
            <a:r>
              <a:rPr lang="fr-CA" sz="2400" b="1" dirty="0"/>
              <a:t> Azure Storage</a:t>
            </a:r>
            <a:r>
              <a:rPr lang="fr-CA" sz="2400" dirty="0"/>
              <a:t> </a:t>
            </a:r>
            <a:br>
              <a:rPr lang="fr-CA" sz="2400" dirty="0"/>
            </a:br>
            <a:endParaRPr lang="fr-CA" sz="2400" dirty="0"/>
          </a:p>
          <a:p>
            <a:r>
              <a:rPr lang="fr-CA" sz="2400" dirty="0"/>
              <a:t>11h00-11h15 PAUSE </a:t>
            </a:r>
            <a:br>
              <a:rPr lang="fr-CA" sz="2400" dirty="0"/>
            </a:br>
            <a:endParaRPr lang="fr-CA" sz="2400" dirty="0"/>
          </a:p>
          <a:p>
            <a:r>
              <a:rPr lang="fr-CA" sz="2400" dirty="0"/>
              <a:t>11h15-12h00</a:t>
            </a:r>
            <a:r>
              <a:rPr lang="fr-CA" sz="2400" b="1" dirty="0"/>
              <a:t> Les Fonctions Azure</a:t>
            </a:r>
          </a:p>
          <a:p>
            <a:endParaRPr lang="fr-CA" sz="2400" dirty="0"/>
          </a:p>
          <a:p>
            <a:r>
              <a:rPr lang="fr-CA" sz="2400" dirty="0"/>
              <a:t>12h00-12h45 LUNCH</a:t>
            </a:r>
          </a:p>
          <a:p>
            <a:r>
              <a:rPr lang="fr-CA" sz="2400" dirty="0"/>
              <a:t>12h45-13h15</a:t>
            </a:r>
            <a:r>
              <a:rPr lang="fr-CA" sz="2400" b="1" dirty="0"/>
              <a:t> Microsoft Cognitive Services</a:t>
            </a:r>
            <a:br>
              <a:rPr lang="fr-CA" sz="2400" b="1" dirty="0"/>
            </a:br>
            <a:endParaRPr lang="fr-CA" sz="2400" dirty="0"/>
          </a:p>
          <a:p>
            <a:r>
              <a:rPr lang="fr-CA" sz="2400" dirty="0"/>
              <a:t>13h15-14h15 </a:t>
            </a:r>
            <a:r>
              <a:rPr lang="fr-CA" sz="2400" b="1" dirty="0" err="1"/>
              <a:t>DocumentDB</a:t>
            </a:r>
            <a:br>
              <a:rPr lang="fr-CA" sz="2400" b="1" dirty="0"/>
            </a:br>
            <a:endParaRPr lang="fr-CA" sz="2400" dirty="0"/>
          </a:p>
          <a:p>
            <a:r>
              <a:rPr lang="fr-CA" sz="2400" dirty="0"/>
              <a:t>14h15-14h30 PAUSE</a:t>
            </a:r>
            <a:br>
              <a:rPr lang="fr-CA" sz="2400" dirty="0"/>
            </a:br>
            <a:endParaRPr lang="fr-CA" sz="2400" dirty="0"/>
          </a:p>
          <a:p>
            <a:r>
              <a:rPr lang="fr-CA" sz="2400" dirty="0"/>
              <a:t>14h30-15h15</a:t>
            </a:r>
            <a:r>
              <a:rPr lang="fr-CA" sz="2400" b="1" dirty="0"/>
              <a:t> Monitoring avec App Insights</a:t>
            </a:r>
            <a:br>
              <a:rPr lang="fr-CA" sz="2400" b="1" dirty="0"/>
            </a:br>
            <a:endParaRPr lang="fr-CA" sz="2400" dirty="0"/>
          </a:p>
          <a:p>
            <a:r>
              <a:rPr lang="fr-CA" sz="2400" dirty="0"/>
              <a:t>15h15-16h00</a:t>
            </a:r>
            <a:r>
              <a:rPr lang="fr-CA" sz="2400" b="1" dirty="0"/>
              <a:t> DevOps</a:t>
            </a:r>
            <a:endParaRPr lang="fr-CA" sz="2400" dirty="0">
              <a:effectLs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6">
                                            <p:txEl>
                                              <p:pRg st="9" end="9"/>
                                            </p:txEl>
                                          </p:spTgt>
                                        </p:tgtEl>
                                        <p:attrNameLst>
                                          <p:attrName>style.visibility</p:attrName>
                                        </p:attrNameLst>
                                      </p:cBhvr>
                                      <p:to>
                                        <p:strVal val="visible"/>
                                      </p:to>
                                    </p:set>
                                    <p:animEffect transition="in" filter="fade">
                                      <p:cBhvr>
                                        <p:cTn id="39" dur="500"/>
                                        <p:tgtEl>
                                          <p:spTgt spid="6">
                                            <p:txEl>
                                              <p:pRg st="9" end="9"/>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6">
                                            <p:txEl>
                                              <p:pRg st="11" end="11"/>
                                            </p:txEl>
                                          </p:spTgt>
                                        </p:tgtEl>
                                        <p:attrNameLst>
                                          <p:attrName>style.visibility</p:attrName>
                                        </p:attrNameLst>
                                      </p:cBhvr>
                                      <p:to>
                                        <p:strVal val="visible"/>
                                      </p:to>
                                    </p:set>
                                    <p:animEffect transition="in" filter="fade">
                                      <p:cBhvr>
                                        <p:cTn id="47" dur="500"/>
                                        <p:tgtEl>
                                          <p:spTgt spid="6">
                                            <p:txEl>
                                              <p:pRg st="11" end="11"/>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344245" y="2072471"/>
            <a:ext cx="11672047" cy="2838680"/>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fr-FR" sz="3200" dirty="0"/>
              <a:t>Cette journée sera centrée sur la pratique (20% théorie, 80% pratique).  </a:t>
            </a:r>
          </a:p>
          <a:p>
            <a:endParaRPr lang="fr-FR" sz="3200" dirty="0"/>
          </a:p>
          <a:p>
            <a:r>
              <a:rPr lang="fr-FR" sz="3200" dirty="0"/>
              <a:t>Tout au long de la journée, vous bâtirez une application Web roulant sur Azure et utilisant une multitude de services Azure le tout en "live coding" en suivant les instructions des conférenciers.</a:t>
            </a:r>
            <a:endParaRPr lang="en-CA" sz="3200" b="1" dirty="0"/>
          </a:p>
        </p:txBody>
      </p:sp>
      <p:sp>
        <p:nvSpPr>
          <p:cNvPr id="4" name="Title 4"/>
          <p:cNvSpPr txBox="1">
            <a:spLocks/>
          </p:cNvSpPr>
          <p:nvPr/>
        </p:nvSpPr>
        <p:spPr>
          <a:xfrm>
            <a:off x="344245" y="382364"/>
            <a:ext cx="11034712" cy="1876425"/>
          </a:xfrm>
          <a:prstGeom prst="rect">
            <a:avLst/>
          </a:prstGeom>
        </p:spPr>
        <p:txBody>
          <a:bodyPr>
            <a:normAutofit/>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CA" sz="6600" dirty="0">
                <a:solidFill>
                  <a:schemeClr val="bg2"/>
                </a:solidFill>
              </a:rPr>
              <a:t>Goal</a:t>
            </a:r>
          </a:p>
        </p:txBody>
      </p:sp>
    </p:spTree>
    <p:extLst>
      <p:ext uri="{BB962C8B-B14F-4D97-AF65-F5344CB8AC3E}">
        <p14:creationId xmlns:p14="http://schemas.microsoft.com/office/powerpoint/2010/main" val="376617409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0"/>
            <a:ext cx="10722224" cy="2838680"/>
          </a:xfrm>
        </p:spPr>
        <p:txBody>
          <a:bodyPr/>
          <a:lstStyle/>
          <a:p>
            <a:r>
              <a:rPr lang="en-US" b="1" dirty="0"/>
              <a:t>Step 0</a:t>
            </a:r>
            <a:br>
              <a:rPr lang="en-US" b="1" dirty="0"/>
            </a:br>
            <a:r>
              <a:rPr lang="fr-CA" b="1" dirty="0"/>
              <a:t>Intro + Portail Azure</a:t>
            </a:r>
            <a:endParaRPr lang="en-US" b="1" dirty="0"/>
          </a:p>
        </p:txBody>
      </p:sp>
      <p:sp>
        <p:nvSpPr>
          <p:cNvPr id="3" name="Title 1"/>
          <p:cNvSpPr txBox="1">
            <a:spLocks/>
          </p:cNvSpPr>
          <p:nvPr/>
        </p:nvSpPr>
        <p:spPr>
          <a:xfrm>
            <a:off x="882435" y="4250723"/>
            <a:ext cx="10722224" cy="2016957"/>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b="1" dirty="0"/>
              <a:t>Alexandre Brisebois</a:t>
            </a:r>
          </a:p>
          <a:p>
            <a:r>
              <a:rPr lang="en-CA" sz="3921" b="1" dirty="0"/>
              <a:t>Technical Solutions Professional, Azure</a:t>
            </a:r>
            <a:br>
              <a:rPr lang="en-CA" sz="3921" b="1" dirty="0"/>
            </a:br>
            <a:endParaRPr lang="en-CA" sz="3921" b="1" dirty="0"/>
          </a:p>
          <a:p>
            <a:r>
              <a:rPr lang="en-CA" sz="3921" b="1" dirty="0"/>
              <a:t>http://alexandrebrisebois.wordpress.com </a:t>
            </a:r>
          </a:p>
        </p:txBody>
      </p:sp>
    </p:spTree>
    <p:extLst>
      <p:ext uri="{BB962C8B-B14F-4D97-AF65-F5344CB8AC3E}">
        <p14:creationId xmlns:p14="http://schemas.microsoft.com/office/powerpoint/2010/main" val="3475257736"/>
      </p:ext>
    </p:extLst>
  </p:cSld>
  <p:clrMapOvr>
    <a:masterClrMapping/>
  </p:clrMapOvr>
  <p:transition>
    <p:fade/>
  </p:transition>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4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fee586e5-3c92-48eb-9898-42915e590ada"/>
    <ds:schemaRef ds:uri="http://www.w3.org/XML/1998/namespace"/>
    <ds:schemaRef ds:uri="http://purl.org/dc/dcmitype/"/>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AzureTheme</Template>
  <TotalTime>7723</TotalTime>
  <Words>712</Words>
  <Application>Microsoft Office PowerPoint</Application>
  <PresentationFormat>Widescreen</PresentationFormat>
  <Paragraphs>108</Paragraphs>
  <Slides>18</Slides>
  <Notes>10</Notes>
  <HiddenSlides>0</HiddenSlides>
  <MMClips>1</MMClips>
  <ScaleCrop>false</ScaleCrop>
  <HeadingPairs>
    <vt:vector size="6" baseType="variant">
      <vt:variant>
        <vt:lpstr>Fonts Used</vt:lpstr>
      </vt:variant>
      <vt:variant>
        <vt:i4>13</vt:i4>
      </vt:variant>
      <vt:variant>
        <vt:lpstr>Theme</vt:lpstr>
      </vt:variant>
      <vt:variant>
        <vt:i4>7</vt:i4>
      </vt:variant>
      <vt:variant>
        <vt:lpstr>Slide Titles</vt:lpstr>
      </vt:variant>
      <vt:variant>
        <vt:i4>18</vt:i4>
      </vt:variant>
    </vt:vector>
  </HeadingPairs>
  <TitlesOfParts>
    <vt:vector size="38" baseType="lpstr">
      <vt:lpstr>ＭＳ Ｐゴシック</vt:lpstr>
      <vt:lpstr>ＭＳ Ｐゴシック</vt:lpstr>
      <vt:lpstr>Arial</vt:lpstr>
      <vt:lpstr>Avenir LT Pro 45 Book</vt:lpstr>
      <vt:lpstr>Calibri</vt:lpstr>
      <vt:lpstr>Calibri Light</vt:lpstr>
      <vt:lpstr>Consolas</vt:lpstr>
      <vt:lpstr>Segoe UI</vt:lpstr>
      <vt:lpstr>Segoe UI Light</vt:lpstr>
      <vt:lpstr>Segoe UI Semibold</vt:lpstr>
      <vt:lpstr>Segoe UI Semilight</vt:lpstr>
      <vt:lpstr>Times New Roman</vt:lpstr>
      <vt:lpstr>Wingdings</vt:lpstr>
      <vt:lpstr>1_Azure Event</vt:lpstr>
      <vt:lpstr>1_5-30629_Build_Template_DARK BLUE</vt:lpstr>
      <vt:lpstr>5-30610_Microsoft_Ignite_Keynote_Template</vt:lpstr>
      <vt:lpstr>1_BUILD CHARCOAL BACKGROUND</vt:lpstr>
      <vt:lpstr>1_5-30629_Build_Template_WHITE</vt:lpstr>
      <vt:lpstr>4_LIGHT COLOR TEMPLATE</vt:lpstr>
      <vt:lpstr>Office Theme</vt:lpstr>
      <vt:lpstr>PowerPoint Presentation</vt:lpstr>
      <vt:lpstr>Welcome!</vt:lpstr>
      <vt:lpstr>PowerPoint Presentation</vt:lpstr>
      <vt:lpstr>PowerPoint Presentation</vt:lpstr>
      <vt:lpstr>PowerPoint Presentation</vt:lpstr>
      <vt:lpstr>Welcome Let’s get acquainted</vt:lpstr>
      <vt:lpstr>Agenda</vt:lpstr>
      <vt:lpstr>PowerPoint Presentation</vt:lpstr>
      <vt:lpstr>Step 0 Intro + Portail Azure</vt:lpstr>
      <vt:lpstr>Goal</vt:lpstr>
      <vt:lpstr>PowerPoint Presentation</vt:lpstr>
      <vt:lpstr>PowerPoint Presentation</vt:lpstr>
      <vt:lpstr>PowerPoint Presentation</vt:lpstr>
      <vt:lpstr>PowerPoint Presentation</vt:lpstr>
      <vt:lpstr>PowerPoint Presentation</vt:lpstr>
      <vt:lpstr>PowerPoint Presentation</vt:lpstr>
      <vt:lpstr>http://portal.azure.com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avezina</cp:lastModifiedBy>
  <cp:revision>407</cp:revision>
  <cp:lastPrinted>2014-03-26T17:46:13Z</cp:lastPrinted>
  <dcterms:created xsi:type="dcterms:W3CDTF">2014-03-19T23:21:38Z</dcterms:created>
  <dcterms:modified xsi:type="dcterms:W3CDTF">2017-04-20T01:44:07Z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